
<file path=[Content_Types].xml><?xml version="1.0" encoding="utf-8"?>
<Types xmlns="http://schemas.openxmlformats.org/package/2006/content-types">
  <Default ContentType="image/png" Extension="png"/>
  <Default ContentType="application/vnd.openxmlformats-package.relationships+xml" Extension="rels"/>
  <Default ContentType="image/svg+xml" Extension="svg"/>
  <Default ContentType="application/xml" Extension="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 id="2147483660" r:id="rId8"/>
  </p:sldMasterIdLst>
  <p:notesMasterIdLst>
    <p:notesMasterId r:id="rId6"/>
  </p:notesMasterIdLst>
  <p:sldIdLst>
    <p:sldId id="256" r:id="rId9"/>
    <p:sldId id="257" r:id="rId10"/>
    <p:sldId id="258" r:id="rId11"/>
    <p:sldId id="259" r:id="rId12"/>
    <p:sldId id="260" r:id="rId13"/>
    <p:sldId id="261" r:id="rId14"/>
    <p:sldId id="262" r:id="rId15"/>
    <p:sldId id="263" r:id="rId16"/>
    <p:sldId id="264" r:id="rId17"/>
    <p:sldId id="265" r:id="rId18"/>
    <p:sldId id="266" r:id="rId19"/>
  </p:sldIdLst>
  <p:sldSz cx="12192000" cy="6858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Relationships xmlns="http://schemas.openxmlformats.org/package/2006/relationships"><Relationship Id="rId1" Target="theme/theme1.xml" Type="http://schemas.openxmlformats.org/officeDocument/2006/relationships/theme"/><Relationship Id="rId10" Target="slides/slide2.xml" Type="http://schemas.openxmlformats.org/officeDocument/2006/relationships/slide"/><Relationship Id="rId11" Target="slides/slide3.xml" Type="http://schemas.openxmlformats.org/officeDocument/2006/relationships/slide"/><Relationship Id="rId12" Target="slides/slide4.xml" Type="http://schemas.openxmlformats.org/officeDocument/2006/relationships/slide"/><Relationship Id="rId13" Target="slides/slide5.xml" Type="http://schemas.openxmlformats.org/officeDocument/2006/relationships/slide"/><Relationship Id="rId14" Target="slides/slide6.xml" Type="http://schemas.openxmlformats.org/officeDocument/2006/relationships/slide"/><Relationship Id="rId15" Target="slides/slide7.xml" Type="http://schemas.openxmlformats.org/officeDocument/2006/relationships/slide"/><Relationship Id="rId16" Target="slides/slide8.xml" Type="http://schemas.openxmlformats.org/officeDocument/2006/relationships/slide"/><Relationship Id="rId17" Target="slides/slide9.xml" Type="http://schemas.openxmlformats.org/officeDocument/2006/relationships/slide"/><Relationship Id="rId18" Target="slides/slide10.xml" Type="http://schemas.openxmlformats.org/officeDocument/2006/relationships/slide"/><Relationship Id="rId19" Target="slides/slide11.xml" Type="http://schemas.openxmlformats.org/officeDocument/2006/relationships/slide"/><Relationship Id="rId2" Target="viewProps.xml" Type="http://schemas.openxmlformats.org/officeDocument/2006/relationships/viewProps"/><Relationship Id="rId20" Target="notesSlides/notesSlide1.xml" Type="http://schemas.openxmlformats.org/officeDocument/2006/relationships/notesSlide"/><Relationship Id="rId21" Target="notesSlides/notesSlide2.xml" Type="http://schemas.openxmlformats.org/officeDocument/2006/relationships/notesSlide"/><Relationship Id="rId22" Target="notesSlides/notesSlide3.xml" Type="http://schemas.openxmlformats.org/officeDocument/2006/relationships/notesSlide"/><Relationship Id="rId23" Target="notesSlides/notesSlide4.xml" Type="http://schemas.openxmlformats.org/officeDocument/2006/relationships/notesSlide"/><Relationship Id="rId24" Target="notesSlides/notesSlide5.xml" Type="http://schemas.openxmlformats.org/officeDocument/2006/relationships/notesSlide"/><Relationship Id="rId25" Target="notesSlides/notesSlide6.xml" Type="http://schemas.openxmlformats.org/officeDocument/2006/relationships/notesSlide"/><Relationship Id="rId26" Target="notesSlides/notesSlide7.xml" Type="http://schemas.openxmlformats.org/officeDocument/2006/relationships/notesSlide"/><Relationship Id="rId27" Target="notesSlides/notesSlide8.xml" Type="http://schemas.openxmlformats.org/officeDocument/2006/relationships/notesSlide"/><Relationship Id="rId28" Target="notesSlides/notesSlide9.xml" Type="http://schemas.openxmlformats.org/officeDocument/2006/relationships/notesSlide"/><Relationship Id="rId29" Target="notesSlides/notesSlide10.xml" Type="http://schemas.openxmlformats.org/officeDocument/2006/relationships/notesSlide"/><Relationship Id="rId3" Target="presProps.xml" Type="http://schemas.openxmlformats.org/officeDocument/2006/relationships/presProps"/><Relationship Id="rId30" Target="notesSlides/notesSlide11.xml" Type="http://schemas.openxmlformats.org/officeDocument/2006/relationships/notesSlide"/><Relationship Id="rId4" Target="slideMasters/slideMaster1.xml" Type="http://schemas.openxmlformats.org/officeDocument/2006/relationships/slideMaster"/><Relationship Id="rId6" Target="notesMasters/notesMaster1.xml" Type="http://schemas.openxmlformats.org/officeDocument/2006/relationships/notesMaster"/><Relationship Id="rId7" Target="theme/theme2.xml" Type="http://schemas.openxmlformats.org/officeDocument/2006/relationships/theme"/><Relationship Id="rId8" Target="slideMasters/slideMaster2.xml" Type="http://schemas.openxmlformats.org/officeDocument/2006/relationships/slideMaster"/><Relationship Id="rId9" Target="slides/slide1.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尊敬的各位评委老师，下午好。我是来自[学校学院专业]的[您的姓名]，今天非常荣幸能在这里进行我的博士学位论文答辩。我的论文题目是《[您的论文题目]》，本次答辩将向各位老师汇报我的研究工作。</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0.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最后，对本次研究进行总结和展望。本研究通过[研究过程]，成功解决了[核心研究问题]，得出了[主要结论]。当然，由于[原因]，本研究也存在一些局限。未来的工作可以从[方向1]和[方向2]等方面展开，进一步深化和拓展本研究的成果。</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在此，我要向所有在我博士求学路上给予我帮助和支持的人们表示最诚挚的感谢。首先，我要衷心感谢我的导师[导师姓名]教授，您的严谨治学和悉心指导是我完成学业的关键。同时，感谢课题组的各位老师和同学，以及我的家人和朋友们。最后，再次感谢各位评审专家的莅临指导！我的汇报到此结束，恳请各位老师批评指正！</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本次答辩将分为八个部分展开。首先，我将介绍研究的背景并提出核心问题；其次，对相关文献进行综述并阐述本研究的理论基础；接着，说明我的研究思路和技术路线；第四部分是本次研究的核心内容与成果展示；第五部分将详细介绍实验设计与数据分析过程；之后，我会总结本研究的创新点与贡献；最后是研究的结论与未来展望，并向所有帮助过我的人致谢。</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首先，让我们看一下本研究的背景。[您的研究领域]在近年来取得了显著进展，但同时也面临着[具体挑战]。特别是在[具体方向]上，现有方法存在[具体不足]，这构成了本研究的出发点。因此，本研究旨在解决[核心研究问题]，这不仅在理论上具有[理论意义]，在实践中也能带来[实践价值]。</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在明确了研究问题后，我对相关领域的文献进行了系统梳理。国际上，[学者A]和[学者B]等在[方向X]做出了开创性工作；国内方面，[学者C]团队则在[方向Y]取得了重要进展。然而，综合来看，现有研究在[具体方面]仍存在不足。因此，本研究将基于[理论基础]，尝试从一个新的角度来探讨这一问题。</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为了解决提出的研究问题，我制定了这样的研究思路和技术路线。首先，通过深入的问题分析，明确了研究的核心目标；然后，构建了相应的理论模型和算法框架；接着，设计并开展了系统的实验验证；最后，对收集的数据进行了全面的分析，得出了具有指导意义的结论。这张技术路线图清晰地展示了整个研究的流程，我的博士论文也将按照这个逻辑展开，从绪论到理论基础，再到核心算法和实验验证，最后进行总结与展望。</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6.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接下来是本次研究的核心内容与成果。首先是第一个成果，关于深度学习模型的优化。</a:t>
            </a:r>
          </a:p>
          <a:p>
            <a:pPr algn="l" indent="0">
              <a:lnSpc>
                <a:spcPct val="100000"/>
              </a:lnSpc>
            </a:pPr>
            <a:r>
              <a:rPr lang="en-US" b="false" i="false" strike="noStrike" u="none" sz="1400">
                <a:solidFill>
                  <a:srgbClr val="000000"/>
                </a:solidFill>
              </a:rPr>
              <a:t>针对现有模型在小样本场景下泛化能力不足的具体问题，我提出了一种改进的混合注意力模型（HAM）。</a:t>
            </a:r>
          </a:p>
          <a:p>
            <a:pPr algn="l" indent="0">
              <a:lnSpc>
                <a:spcPct val="100000"/>
              </a:lnSpc>
            </a:pPr>
            <a:r>
              <a:rPr lang="en-US" b="false" i="false" strike="noStrike" u="none" sz="1400">
                <a:solidFill>
                  <a:srgbClr val="000000"/>
                </a:solidFill>
              </a:rPr>
              <a:t>实验结果表明，该方法在Accuracy指标上达到了98.5%，相比现有最好的方法，性能提升了4.2%。</a:t>
            </a:r>
          </a:p>
          <a:p>
            <a:pPr algn="l" indent="0">
              <a:lnSpc>
                <a:spcPct val="100000"/>
              </a:lnSpc>
            </a:pPr>
            <a:r>
              <a:rPr lang="en-US" b="false" i="false" strike="noStrike" u="none" sz="1400">
                <a:solidFill>
                  <a:srgbClr val="000000"/>
                </a:solidFill>
              </a:rPr>
              <a:t>这一结果验证了我们方法的有效性，也为低资源环境下的模型设计提供了新的参考。</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7.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第二个核心成果聚焦于动态自适应调度模型。在高并发场景下资源利用率低这一具体子问题上，我们设计了基于强化学习的动态自适应调度模型。</a:t>
            </a:r>
          </a:p>
          <a:p>
            <a:pPr algn="l" indent="0">
              <a:lnSpc>
                <a:spcPct val="100000"/>
              </a:lnSpc>
            </a:pPr>
            <a:r>
              <a:rPr lang="en-US" b="false" i="false" strike="noStrike" u="none" sz="1400">
                <a:solidFill>
                  <a:srgbClr val="000000"/>
                </a:solidFill>
              </a:rPr>
              <a:t>从右侧的图表中可以看到，该成果在高负载应用场景下表现出了显著的优势，不仅保证了服务质量，还成功解决了流量突变时的调度难题。这进一步丰富了我们的研究体系。</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8.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为了验证研究成果的有效性，我们进行了充分的实验。实验在[平台环境]上完成，主要基于[数据集名称]进行测试。我们将提出的方法与[对比方法1]、[对比方法2]等当前主流方法进行了对比，并采用[评价指标]进行评估。实验结果如这张表格所示，我们的方法在各项指标上均取得了最优或可比的性能，充分证明了其优越性。</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9.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false" i="false" u="none" strike="noStrike"/>
            </a:lvl1pPr>
          </a:lstStyle>
          <a:p>
            <a:pPr algn="l" indent="0">
              <a:lnSpc>
                <a:spcPct val="100000"/>
              </a:lnSpc>
            </a:pPr>
            <a:r>
              <a:rPr lang="en-US" b="false" i="false" strike="noStrike" u="none" sz="1400">
                <a:solidFill>
                  <a:srgbClr val="000000"/>
                </a:solidFill>
              </a:rPr>
              <a:t>总结而言，本研究的主要创新点体现在三个方面。首先，在理论上，我们提出了[理论创新点]；其次，在方法上，我们设计了[方法创新点]；最后，在应用上，我们将研究成果成功应用于[应用场景]，取得了良好效果。这些创新共同构成了本研究的核心贡献。</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Shape 30"/>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dk1"/>
              </a:buClr>
              <a:buSzPts val="4500"/>
              <a:buFont typeface="Arial"/>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3" name="Shape 31"/>
          <p:cNvSpPr txBox="1"/>
          <p:nvPr>
            <p:ph idx="1" type="subTitle"/>
          </p:nvPr>
        </p:nvSpPr>
        <p:spPr>
          <a:xfrm>
            <a:off x="1143000" y="2701528"/>
            <a:ext cx="6858000" cy="1241821"/>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14" name="Shape 32"/>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5" name="Shape 33"/>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6" name="Shape 34"/>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Shape 49"/>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0" name="Shape 50"/>
          <p:cNvSpPr txBox="1"/>
          <p:nvPr>
            <p:ph idx="1" type="body"/>
          </p:nvPr>
        </p:nvSpPr>
        <p:spPr>
          <a:xfrm rot="5400000">
            <a:off x="2940248" y="-942379"/>
            <a:ext cx="3263504" cy="7886700"/>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1" name="Shape 51"/>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2" name="Shape 52"/>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3" name="Shape 53"/>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竖排标题与文本" type="vertTitleAndTx">
  <p:cSld name="VERTICAL_TITLE_AND_VERTICAL_TEXT">
    <p:spTree>
      <p:nvGrpSpPr>
        <p:cNvPr id="74" name="Shape 74"/>
        <p:cNvGrpSpPr/>
        <p:nvPr/>
      </p:nvGrpSpPr>
      <p:grpSpPr>
        <a:xfrm>
          <a:off x="0" y="0"/>
          <a:ext cx="0" cy="0"/>
          <a:chOff x="0" y="0"/>
          <a:chExt cx="0" cy="0"/>
        </a:xfrm>
      </p:grpSpPr>
      <p:sp>
        <p:nvSpPr>
          <p:cNvPr id="75" name="Shape 15"/>
          <p:cNvSpPr txBox="1"/>
          <p:nvPr>
            <p:ph type="title"/>
          </p:nvPr>
        </p:nvSpPr>
        <p:spPr>
          <a:xfrm rot="5400000">
            <a:off x="5350073" y="1467445"/>
            <a:ext cx="4358879" cy="1971675"/>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6" name="Shape 16"/>
          <p:cNvSpPr txBox="1"/>
          <p:nvPr>
            <p:ph idx="1" type="body"/>
          </p:nvPr>
        </p:nvSpPr>
        <p:spPr>
          <a:xfrm rot="5400000">
            <a:off x="1349573" y="-447080"/>
            <a:ext cx="4358879" cy="5800725"/>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7" name="Shape 17"/>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8" name="Shape 18"/>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9" name="Shape 19"/>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Shape 54"/>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9" name="Shape 55"/>
          <p:cNvSpPr txBox="1"/>
          <p:nvPr>
            <p:ph idx="1" type="body"/>
          </p:nvPr>
        </p:nvSpPr>
        <p:spPr>
          <a:xfrm>
            <a:off x="628650" y="1369219"/>
            <a:ext cx="7886700" cy="3263504"/>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20" name="Shape 56"/>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1" name="Shape 57"/>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2" name="Shape 58"/>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Shape 59"/>
          <p:cNvSpPr txBox="1"/>
          <p:nvPr>
            <p:ph type="title"/>
          </p:nvPr>
        </p:nvSpPr>
        <p:spPr>
          <a:xfrm>
            <a:off x="623888" y="1282304"/>
            <a:ext cx="7886700" cy="2139553"/>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4500"/>
              <a:buFont typeface="Arial"/>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25" name="Shape 60"/>
          <p:cNvSpPr txBox="1"/>
          <p:nvPr>
            <p:ph idx="1" type="body"/>
          </p:nvPr>
        </p:nvSpPr>
        <p:spPr>
          <a:xfrm>
            <a:off x="623888" y="3442097"/>
            <a:ext cx="7886700" cy="1125140"/>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rgbClr val="888888"/>
              </a:buClr>
              <a:buSzPts val="1800"/>
              <a:buNone/>
              <a:defRPr sz="1800">
                <a:solidFill>
                  <a:srgbClr val="888888"/>
                </a:solidFill>
              </a:defRPr>
            </a:lvl1pPr>
            <a:lvl2pPr indent="-228600" lvl="1" marL="914400" algn="l">
              <a:lnSpc>
                <a:spcPct val="90000"/>
              </a:lnSpc>
              <a:spcBef>
                <a:spcPts val="400"/>
              </a:spcBef>
              <a:spcAft>
                <a:spcPts val="0"/>
              </a:spcAft>
              <a:buClr>
                <a:srgbClr val="888888"/>
              </a:buClr>
              <a:buSzPts val="1500"/>
              <a:buNone/>
              <a:defRPr sz="1500">
                <a:solidFill>
                  <a:srgbClr val="888888"/>
                </a:solidFill>
              </a:defRPr>
            </a:lvl2pPr>
            <a:lvl3pPr indent="-228600" lvl="2" marL="1371600" algn="l">
              <a:lnSpc>
                <a:spcPct val="90000"/>
              </a:lnSpc>
              <a:spcBef>
                <a:spcPts val="400"/>
              </a:spcBef>
              <a:spcAft>
                <a:spcPts val="0"/>
              </a:spcAft>
              <a:buClr>
                <a:srgbClr val="888888"/>
              </a:buClr>
              <a:buSzPts val="1400"/>
              <a:buNone/>
              <a:defRPr sz="1400">
                <a:solidFill>
                  <a:srgbClr val="888888"/>
                </a:solidFill>
              </a:defRPr>
            </a:lvl3pPr>
            <a:lvl4pPr indent="-228600" lvl="3" marL="1828800" algn="l">
              <a:lnSpc>
                <a:spcPct val="90000"/>
              </a:lnSpc>
              <a:spcBef>
                <a:spcPts val="400"/>
              </a:spcBef>
              <a:spcAft>
                <a:spcPts val="0"/>
              </a:spcAft>
              <a:buClr>
                <a:srgbClr val="888888"/>
              </a:buClr>
              <a:buSzPts val="1200"/>
              <a:buNone/>
              <a:defRPr sz="1200">
                <a:solidFill>
                  <a:srgbClr val="888888"/>
                </a:solidFill>
              </a:defRPr>
            </a:lvl4pPr>
            <a:lvl5pPr indent="-228600" lvl="4" marL="2286000" algn="l">
              <a:lnSpc>
                <a:spcPct val="90000"/>
              </a:lnSpc>
              <a:spcBef>
                <a:spcPts val="400"/>
              </a:spcBef>
              <a:spcAft>
                <a:spcPts val="0"/>
              </a:spcAft>
              <a:buClr>
                <a:srgbClr val="888888"/>
              </a:buClr>
              <a:buSzPts val="1200"/>
              <a:buNone/>
              <a:defRPr sz="1200">
                <a:solidFill>
                  <a:srgbClr val="888888"/>
                </a:solidFill>
              </a:defRPr>
            </a:lvl5pPr>
            <a:lvl6pPr indent="-228600" lvl="5" marL="2743200" algn="l">
              <a:lnSpc>
                <a:spcPct val="90000"/>
              </a:lnSpc>
              <a:spcBef>
                <a:spcPts val="400"/>
              </a:spcBef>
              <a:spcAft>
                <a:spcPts val="0"/>
              </a:spcAft>
              <a:buClr>
                <a:srgbClr val="888888"/>
              </a:buClr>
              <a:buSzPts val="1200"/>
              <a:buNone/>
              <a:defRPr sz="1200">
                <a:solidFill>
                  <a:srgbClr val="888888"/>
                </a:solidFill>
              </a:defRPr>
            </a:lvl6pPr>
            <a:lvl7pPr indent="-228600" lvl="6" marL="3200400" algn="l">
              <a:lnSpc>
                <a:spcPct val="90000"/>
              </a:lnSpc>
              <a:spcBef>
                <a:spcPts val="400"/>
              </a:spcBef>
              <a:spcAft>
                <a:spcPts val="0"/>
              </a:spcAft>
              <a:buClr>
                <a:srgbClr val="888888"/>
              </a:buClr>
              <a:buSzPts val="1200"/>
              <a:buNone/>
              <a:defRPr sz="1200">
                <a:solidFill>
                  <a:srgbClr val="888888"/>
                </a:solidFill>
              </a:defRPr>
            </a:lvl7pPr>
            <a:lvl8pPr indent="-228600" lvl="7" marL="3657600" algn="l">
              <a:lnSpc>
                <a:spcPct val="90000"/>
              </a:lnSpc>
              <a:spcBef>
                <a:spcPts val="400"/>
              </a:spcBef>
              <a:spcAft>
                <a:spcPts val="0"/>
              </a:spcAft>
              <a:buClr>
                <a:srgbClr val="888888"/>
              </a:buClr>
              <a:buSzPts val="1200"/>
              <a:buNone/>
              <a:defRPr sz="1200">
                <a:solidFill>
                  <a:srgbClr val="888888"/>
                </a:solidFill>
              </a:defRPr>
            </a:lvl8pPr>
            <a:lvl9pPr indent="-228600" lvl="8" marL="4114800" algn="l">
              <a:lnSpc>
                <a:spcPct val="90000"/>
              </a:lnSpc>
              <a:spcBef>
                <a:spcPts val="400"/>
              </a:spcBef>
              <a:spcAft>
                <a:spcPts val="0"/>
              </a:spcAft>
              <a:buClr>
                <a:srgbClr val="888888"/>
              </a:buClr>
              <a:buSzPts val="1200"/>
              <a:buNone/>
              <a:defRPr sz="1200">
                <a:solidFill>
                  <a:srgbClr val="888888"/>
                </a:solidFill>
              </a:defRPr>
            </a:lvl9pPr>
          </a:lstStyle>
          <a:p/>
        </p:txBody>
      </p:sp>
      <p:sp>
        <p:nvSpPr>
          <p:cNvPr id="26" name="Shape 61"/>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7" name="Shape 62"/>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8" name="Shape 63"/>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Shape 9"/>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31" name="Shape 10"/>
          <p:cNvSpPr txBox="1"/>
          <p:nvPr>
            <p:ph idx="1" type="body"/>
          </p:nvPr>
        </p:nvSpPr>
        <p:spPr>
          <a:xfrm>
            <a:off x="628650" y="1369219"/>
            <a:ext cx="3886200" cy="3263504"/>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32" name="Shape 11"/>
          <p:cNvSpPr txBox="1"/>
          <p:nvPr>
            <p:ph idx="2" type="body"/>
          </p:nvPr>
        </p:nvSpPr>
        <p:spPr>
          <a:xfrm>
            <a:off x="4629150" y="1369219"/>
            <a:ext cx="3886200" cy="3263504"/>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33" name="Shape 12"/>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4" name="Shape 13"/>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5" name="Shape 14"/>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Shape 35"/>
          <p:cNvSpPr txBox="1"/>
          <p:nvPr>
            <p:ph type="title"/>
          </p:nvPr>
        </p:nvSpPr>
        <p:spPr>
          <a:xfrm>
            <a:off x="629841"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38" name="Shape 36"/>
          <p:cNvSpPr txBox="1"/>
          <p:nvPr>
            <p:ph idx="1" type="body"/>
          </p:nvPr>
        </p:nvSpPr>
        <p:spPr>
          <a:xfrm>
            <a:off x="629841" y="1260872"/>
            <a:ext cx="3868340" cy="617934"/>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39" name="Shape 37"/>
          <p:cNvSpPr txBox="1"/>
          <p:nvPr>
            <p:ph idx="2" type="body"/>
          </p:nvPr>
        </p:nvSpPr>
        <p:spPr>
          <a:xfrm>
            <a:off x="629841" y="1878806"/>
            <a:ext cx="3868340" cy="2763441"/>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40" name="Shape 38"/>
          <p:cNvSpPr txBox="1"/>
          <p:nvPr>
            <p:ph idx="3" type="body"/>
          </p:nvPr>
        </p:nvSpPr>
        <p:spPr>
          <a:xfrm>
            <a:off x="4629150" y="1260872"/>
            <a:ext cx="3887391" cy="617934"/>
          </a:xfrm>
          <a:prstGeom prst="rect">
            <a:avLst/>
          </a:prstGeom>
          <a:noFill/>
          <a:ln>
            <a:noFill/>
          </a:ln>
        </p:spPr>
        <p:txBody>
          <a:bodyPr anchorCtr="0" anchor="b"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41" name="Shape 39"/>
          <p:cNvSpPr txBox="1"/>
          <p:nvPr>
            <p:ph idx="4" type="body"/>
          </p:nvPr>
        </p:nvSpPr>
        <p:spPr>
          <a:xfrm>
            <a:off x="4629150" y="1878806"/>
            <a:ext cx="3887391" cy="2763441"/>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42" name="Shape 40"/>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3" name="Shape 41"/>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4" name="Shape 42"/>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Shape 20"/>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47" name="Shape 21"/>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8" name="Shape 22"/>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9" name="Shape 23"/>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Shape 6"/>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2" name="Shape 7"/>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3" name="Shape 8"/>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Shape 43"/>
          <p:cNvSpPr txBox="1"/>
          <p:nvPr>
            <p:ph type="title"/>
          </p:nvPr>
        </p:nvSpPr>
        <p:spPr>
          <a:xfrm>
            <a:off x="629841" y="342900"/>
            <a:ext cx="2949178" cy="120015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Arial"/>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56" name="Shape 44"/>
          <p:cNvSpPr txBox="1"/>
          <p:nvPr>
            <p:ph idx="1" type="body"/>
          </p:nvPr>
        </p:nvSpPr>
        <p:spPr>
          <a:xfrm>
            <a:off x="3887391" y="740569"/>
            <a:ext cx="4629150" cy="3655219"/>
          </a:xfrm>
          <a:prstGeom prst="rect">
            <a:avLst/>
          </a:prstGeom>
          <a:noFill/>
          <a:ln>
            <a:noFill/>
          </a:ln>
        </p:spPr>
        <p:txBody>
          <a:bodyPr anchorCtr="0" anchor="t" bIns="34275" lIns="68575" spcFirstLastPara="1" rIns="68575" wrap="square" tIns="34275">
            <a:normAutofit/>
          </a:bodyPr>
          <a:lstStyle>
            <a:lvl1pPr indent="-381000" lvl="0" marL="457200" algn="l">
              <a:lnSpc>
                <a:spcPct val="90000"/>
              </a:lnSpc>
              <a:spcBef>
                <a:spcPts val="800"/>
              </a:spcBef>
              <a:spcAft>
                <a:spcPts val="0"/>
              </a:spcAft>
              <a:buClr>
                <a:schemeClr val="dk1"/>
              </a:buClr>
              <a:buSzPts val="2400"/>
              <a:buChar char="•"/>
              <a:defRPr sz="2400"/>
            </a:lvl1pPr>
            <a:lvl2pPr indent="-361950" lvl="1" marL="914400" algn="l">
              <a:lnSpc>
                <a:spcPct val="90000"/>
              </a:lnSpc>
              <a:spcBef>
                <a:spcPts val="400"/>
              </a:spcBef>
              <a:spcAft>
                <a:spcPts val="0"/>
              </a:spcAft>
              <a:buClr>
                <a:schemeClr val="dk1"/>
              </a:buClr>
              <a:buSzPts val="2100"/>
              <a:buChar char="•"/>
              <a:defRPr sz="2100"/>
            </a:lvl2pPr>
            <a:lvl3pPr indent="-342900" lvl="2" marL="1371600" algn="l">
              <a:lnSpc>
                <a:spcPct val="90000"/>
              </a:lnSpc>
              <a:spcBef>
                <a:spcPts val="400"/>
              </a:spcBef>
              <a:spcAft>
                <a:spcPts val="0"/>
              </a:spcAft>
              <a:buClr>
                <a:schemeClr val="dk1"/>
              </a:buClr>
              <a:buSzPts val="1800"/>
              <a:buChar char="•"/>
              <a:defRPr sz="1800"/>
            </a:lvl3pPr>
            <a:lvl4pPr indent="-323850" lvl="3" marL="1828800" algn="l">
              <a:lnSpc>
                <a:spcPct val="90000"/>
              </a:lnSpc>
              <a:spcBef>
                <a:spcPts val="400"/>
              </a:spcBef>
              <a:spcAft>
                <a:spcPts val="0"/>
              </a:spcAft>
              <a:buClr>
                <a:schemeClr val="dk1"/>
              </a:buClr>
              <a:buSzPts val="1500"/>
              <a:buChar char="•"/>
              <a:defRPr sz="1500"/>
            </a:lvl4pPr>
            <a:lvl5pPr indent="-323850" lvl="4" marL="2286000" algn="l">
              <a:lnSpc>
                <a:spcPct val="90000"/>
              </a:lnSpc>
              <a:spcBef>
                <a:spcPts val="400"/>
              </a:spcBef>
              <a:spcAft>
                <a:spcPts val="0"/>
              </a:spcAft>
              <a:buClr>
                <a:schemeClr val="dk1"/>
              </a:buClr>
              <a:buSzPts val="1500"/>
              <a:buChar char="•"/>
              <a:defRPr sz="1500"/>
            </a:lvl5pPr>
            <a:lvl6pPr indent="-323850" lvl="5" marL="2743200" algn="l">
              <a:lnSpc>
                <a:spcPct val="90000"/>
              </a:lnSpc>
              <a:spcBef>
                <a:spcPts val="400"/>
              </a:spcBef>
              <a:spcAft>
                <a:spcPts val="0"/>
              </a:spcAft>
              <a:buClr>
                <a:schemeClr val="dk1"/>
              </a:buClr>
              <a:buSzPts val="1500"/>
              <a:buChar char="•"/>
              <a:defRPr sz="1500"/>
            </a:lvl6pPr>
            <a:lvl7pPr indent="-323850" lvl="6" marL="3200400" algn="l">
              <a:lnSpc>
                <a:spcPct val="90000"/>
              </a:lnSpc>
              <a:spcBef>
                <a:spcPts val="400"/>
              </a:spcBef>
              <a:spcAft>
                <a:spcPts val="0"/>
              </a:spcAft>
              <a:buClr>
                <a:schemeClr val="dk1"/>
              </a:buClr>
              <a:buSzPts val="1500"/>
              <a:buChar char="•"/>
              <a:defRPr sz="1500"/>
            </a:lvl7pPr>
            <a:lvl8pPr indent="-323850" lvl="7" marL="3657600" algn="l">
              <a:lnSpc>
                <a:spcPct val="90000"/>
              </a:lnSpc>
              <a:spcBef>
                <a:spcPts val="400"/>
              </a:spcBef>
              <a:spcAft>
                <a:spcPts val="0"/>
              </a:spcAft>
              <a:buClr>
                <a:schemeClr val="dk1"/>
              </a:buClr>
              <a:buSzPts val="1500"/>
              <a:buChar char="•"/>
              <a:defRPr sz="1500"/>
            </a:lvl8pPr>
            <a:lvl9pPr indent="-323850" lvl="8" marL="4114800" algn="l">
              <a:lnSpc>
                <a:spcPct val="90000"/>
              </a:lnSpc>
              <a:spcBef>
                <a:spcPts val="400"/>
              </a:spcBef>
              <a:spcAft>
                <a:spcPts val="0"/>
              </a:spcAft>
              <a:buClr>
                <a:schemeClr val="dk1"/>
              </a:buClr>
              <a:buSzPts val="1500"/>
              <a:buChar char="•"/>
              <a:defRPr sz="1500"/>
            </a:lvl9pPr>
          </a:lstStyle>
          <a:p/>
        </p:txBody>
      </p:sp>
      <p:sp>
        <p:nvSpPr>
          <p:cNvPr id="57" name="Shape 45"/>
          <p:cNvSpPr txBox="1"/>
          <p:nvPr>
            <p:ph idx="2" type="body"/>
          </p:nvPr>
        </p:nvSpPr>
        <p:spPr>
          <a:xfrm>
            <a:off x="629841" y="1543050"/>
            <a:ext cx="2949178" cy="2858691"/>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58" name="Shape 46"/>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9" name="Shape 47"/>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0" name="Shape 48"/>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Shape 24"/>
          <p:cNvSpPr txBox="1"/>
          <p:nvPr>
            <p:ph type="title"/>
          </p:nvPr>
        </p:nvSpPr>
        <p:spPr>
          <a:xfrm>
            <a:off x="629841" y="342900"/>
            <a:ext cx="2949178" cy="120015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2400"/>
              <a:buFont typeface="Arial"/>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63" name="Shape 25"/>
          <p:cNvSpPr/>
          <p:nvPr>
            <p:ph idx="2" type="pic"/>
          </p:nvPr>
        </p:nvSpPr>
        <p:spPr>
          <a:xfrm>
            <a:off x="3887391" y="740569"/>
            <a:ext cx="4629150" cy="3655219"/>
          </a:xfrm>
          <a:prstGeom prst="rect">
            <a:avLst/>
          </a:prstGeom>
          <a:noFill/>
          <a:ln>
            <a:noFill/>
          </a:ln>
        </p:spPr>
      </p:sp>
      <p:sp>
        <p:nvSpPr>
          <p:cNvPr id="64" name="Shape 26"/>
          <p:cNvSpPr txBox="1"/>
          <p:nvPr>
            <p:ph idx="1" type="body"/>
          </p:nvPr>
        </p:nvSpPr>
        <p:spPr>
          <a:xfrm>
            <a:off x="629841" y="1543050"/>
            <a:ext cx="2949178" cy="2858691"/>
          </a:xfrm>
          <a:prstGeom prst="rect">
            <a:avLst/>
          </a:prstGeom>
          <a:noFill/>
          <a:ln>
            <a:noFill/>
          </a:ln>
        </p:spPr>
        <p:txBody>
          <a:bodyPr anchorCtr="0" anchor="t" bIns="34275" lIns="68575" spcFirstLastPara="1" rIns="68575" wrap="square" tIns="34275">
            <a:norm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65" name="Shape 27"/>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6" name="Shape 28"/>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7" name="Shape 29"/>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theme/theme3.xml" Type="http://schemas.openxmlformats.org/officeDocument/2006/relationships/theme"/><Relationship Id="rId2" Target="../slideLayouts/slideLayout12.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Shape 1"/>
          <p:cNvSpPr txBox="1"/>
          <p:nvPr>
            <p:ph type="title"/>
          </p:nvPr>
        </p:nvSpPr>
        <p:spPr>
          <a:xfrm>
            <a:off x="628650" y="273844"/>
            <a:ext cx="7886700" cy="994172"/>
          </a:xfrm>
          <a:prstGeom prst="rect">
            <a:avLst/>
          </a:prstGeom>
          <a:noFill/>
          <a:ln>
            <a:noFill/>
          </a:ln>
        </p:spPr>
        <p:txBody>
          <a:bodyPr anchorCtr="0" anchor="ctr" bIns="34275" lIns="68575" spcFirstLastPara="1" rIns="68575" wrap="square" tIns="34275">
            <a:normAutofit/>
          </a:bodyPr>
          <a:lstStyle>
            <a:lvl1pPr lvl="0" marR="0" rtl="0" algn="l">
              <a:lnSpc>
                <a:spcPct val="9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7" name="Shape 2"/>
          <p:cNvSpPr txBox="1"/>
          <p:nvPr>
            <p:ph idx="1" type="body"/>
          </p:nvPr>
        </p:nvSpPr>
        <p:spPr>
          <a:xfrm>
            <a:off x="628650" y="1369219"/>
            <a:ext cx="7886700" cy="3263504"/>
          </a:xfrm>
          <a:prstGeom prst="rect">
            <a:avLst/>
          </a:prstGeom>
          <a:noFill/>
          <a:ln>
            <a:noFill/>
          </a:ln>
        </p:spPr>
        <p:txBody>
          <a:bodyPr anchorCtr="0" anchor="t" bIns="34275" lIns="68575" spcFirstLastPara="1" rIns="68575" wrap="square" tIns="34275">
            <a:norm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9pPr>
          </a:lstStyle>
          <a:p/>
        </p:txBody>
      </p:sp>
      <p:sp>
        <p:nvSpPr>
          <p:cNvPr id="8" name="Shape 3"/>
          <p:cNvSpPr txBox="1"/>
          <p:nvPr>
            <p:ph idx="10" type="dt"/>
          </p:nvPr>
        </p:nvSpPr>
        <p:spPr>
          <a:xfrm>
            <a:off x="628650" y="4767263"/>
            <a:ext cx="2057400" cy="273844"/>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SzPts val="1100"/>
              <a:buNone/>
              <a:defRPr b="0" i="0" sz="900" u="none" cap="none" strike="noStrike">
                <a:solidFill>
                  <a:srgbClr val="888888"/>
                </a:solidFill>
                <a:latin typeface="Arial"/>
                <a:ea typeface="Arial"/>
                <a:cs typeface="Arial"/>
                <a:sym typeface="Arial"/>
              </a:defRPr>
            </a:lvl1pPr>
            <a:lvl2pPr lvl="1" marR="0" rtl="0" algn="l">
              <a:spcBef>
                <a:spcPts val="0"/>
              </a:spcBef>
              <a:spcAft>
                <a:spcPts val="0"/>
              </a:spcAft>
              <a:buSzPts val="1100"/>
              <a:buNone/>
              <a:defRPr b="0" i="0" sz="1400" u="none" cap="none" strike="noStrike">
                <a:solidFill>
                  <a:schemeClr val="dk1"/>
                </a:solidFill>
                <a:latin typeface="Arial"/>
                <a:ea typeface="Arial"/>
                <a:cs typeface="Arial"/>
                <a:sym typeface="Arial"/>
              </a:defRPr>
            </a:lvl2pPr>
            <a:lvl3pPr lvl="2" marR="0" rtl="0" algn="l">
              <a:spcBef>
                <a:spcPts val="0"/>
              </a:spcBef>
              <a:spcAft>
                <a:spcPts val="0"/>
              </a:spcAft>
              <a:buSzPts val="1100"/>
              <a:buNone/>
              <a:defRPr b="0" i="0" sz="1400" u="none" cap="none" strike="noStrike">
                <a:solidFill>
                  <a:schemeClr val="dk1"/>
                </a:solidFill>
                <a:latin typeface="Arial"/>
                <a:ea typeface="Arial"/>
                <a:cs typeface="Arial"/>
                <a:sym typeface="Arial"/>
              </a:defRPr>
            </a:lvl3pPr>
            <a:lvl4pPr lvl="3" marR="0" rtl="0" algn="l">
              <a:spcBef>
                <a:spcPts val="0"/>
              </a:spcBef>
              <a:spcAft>
                <a:spcPts val="0"/>
              </a:spcAft>
              <a:buSzPts val="1100"/>
              <a:buNone/>
              <a:defRPr b="0" i="0" sz="1400" u="none" cap="none" strike="noStrike">
                <a:solidFill>
                  <a:schemeClr val="dk1"/>
                </a:solidFill>
                <a:latin typeface="Arial"/>
                <a:ea typeface="Arial"/>
                <a:cs typeface="Arial"/>
                <a:sym typeface="Arial"/>
              </a:defRPr>
            </a:lvl4pPr>
            <a:lvl5pPr lvl="4" marR="0" rtl="0" algn="l">
              <a:spcBef>
                <a:spcPts val="0"/>
              </a:spcBef>
              <a:spcAft>
                <a:spcPts val="0"/>
              </a:spcAft>
              <a:buSzPts val="1100"/>
              <a:buNone/>
              <a:defRPr b="0" i="0" sz="1400" u="none" cap="none" strike="noStrike">
                <a:solidFill>
                  <a:schemeClr val="dk1"/>
                </a:solidFill>
                <a:latin typeface="Arial"/>
                <a:ea typeface="Arial"/>
                <a:cs typeface="Arial"/>
                <a:sym typeface="Arial"/>
              </a:defRPr>
            </a:lvl5pPr>
            <a:lvl6pPr lvl="5" marR="0" rtl="0" algn="l">
              <a:spcBef>
                <a:spcPts val="0"/>
              </a:spcBef>
              <a:spcAft>
                <a:spcPts val="0"/>
              </a:spcAft>
              <a:buSzPts val="1100"/>
              <a:buNone/>
              <a:defRPr b="0" i="0" sz="1400" u="none" cap="none" strike="noStrike">
                <a:solidFill>
                  <a:schemeClr val="dk1"/>
                </a:solidFill>
                <a:latin typeface="Arial"/>
                <a:ea typeface="Arial"/>
                <a:cs typeface="Arial"/>
                <a:sym typeface="Arial"/>
              </a:defRPr>
            </a:lvl6pPr>
            <a:lvl7pPr lvl="6" marR="0" rtl="0" algn="l">
              <a:spcBef>
                <a:spcPts val="0"/>
              </a:spcBef>
              <a:spcAft>
                <a:spcPts val="0"/>
              </a:spcAft>
              <a:buSzPts val="1100"/>
              <a:buNone/>
              <a:defRPr b="0" i="0" sz="1400" u="none" cap="none" strike="noStrike">
                <a:solidFill>
                  <a:schemeClr val="dk1"/>
                </a:solidFill>
                <a:latin typeface="Arial"/>
                <a:ea typeface="Arial"/>
                <a:cs typeface="Arial"/>
                <a:sym typeface="Arial"/>
              </a:defRPr>
            </a:lvl7pPr>
            <a:lvl8pPr lvl="7" marR="0" rtl="0" algn="l">
              <a:spcBef>
                <a:spcPts val="0"/>
              </a:spcBef>
              <a:spcAft>
                <a:spcPts val="0"/>
              </a:spcAft>
              <a:buSzPts val="1100"/>
              <a:buNone/>
              <a:defRPr b="0" i="0" sz="1400" u="none" cap="none" strike="noStrike">
                <a:solidFill>
                  <a:schemeClr val="dk1"/>
                </a:solidFill>
                <a:latin typeface="Arial"/>
                <a:ea typeface="Arial"/>
                <a:cs typeface="Arial"/>
                <a:sym typeface="Arial"/>
              </a:defRPr>
            </a:lvl8pPr>
            <a:lvl9pPr lvl="8" marR="0" rtl="0" algn="l">
              <a:spcBef>
                <a:spcPts val="0"/>
              </a:spcBef>
              <a:spcAft>
                <a:spcPts val="0"/>
              </a:spcAft>
              <a:buSzPts val="1100"/>
              <a:buNone/>
              <a:defRPr b="0" i="0" sz="1400" u="none" cap="none" strike="noStrike">
                <a:solidFill>
                  <a:schemeClr val="dk1"/>
                </a:solidFill>
                <a:latin typeface="Arial"/>
                <a:ea typeface="Arial"/>
                <a:cs typeface="Arial"/>
                <a:sym typeface="Arial"/>
              </a:defRPr>
            </a:lvl9pPr>
          </a:lstStyle>
          <a:p/>
        </p:txBody>
      </p:sp>
      <p:sp>
        <p:nvSpPr>
          <p:cNvPr id="9" name="Shape 4"/>
          <p:cNvSpPr txBox="1"/>
          <p:nvPr>
            <p:ph idx="11" type="ftr"/>
          </p:nvPr>
        </p:nvSpPr>
        <p:spPr>
          <a:xfrm>
            <a:off x="3028950" y="4767263"/>
            <a:ext cx="3086100" cy="273844"/>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SzPts val="1100"/>
              <a:buNone/>
              <a:defRPr b="0" i="0" sz="900" u="none" cap="none" strike="noStrike">
                <a:solidFill>
                  <a:srgbClr val="888888"/>
                </a:solidFill>
                <a:latin typeface="Arial"/>
                <a:ea typeface="Arial"/>
                <a:cs typeface="Arial"/>
                <a:sym typeface="Arial"/>
              </a:defRPr>
            </a:lvl1pPr>
            <a:lvl2pPr lvl="1" marR="0" rtl="0" algn="l">
              <a:spcBef>
                <a:spcPts val="0"/>
              </a:spcBef>
              <a:spcAft>
                <a:spcPts val="0"/>
              </a:spcAft>
              <a:buSzPts val="1100"/>
              <a:buNone/>
              <a:defRPr b="0" i="0" sz="1400" u="none" cap="none" strike="noStrike">
                <a:solidFill>
                  <a:schemeClr val="dk1"/>
                </a:solidFill>
                <a:latin typeface="Arial"/>
                <a:ea typeface="Arial"/>
                <a:cs typeface="Arial"/>
                <a:sym typeface="Arial"/>
              </a:defRPr>
            </a:lvl2pPr>
            <a:lvl3pPr lvl="2" marR="0" rtl="0" algn="l">
              <a:spcBef>
                <a:spcPts val="0"/>
              </a:spcBef>
              <a:spcAft>
                <a:spcPts val="0"/>
              </a:spcAft>
              <a:buSzPts val="1100"/>
              <a:buNone/>
              <a:defRPr b="0" i="0" sz="1400" u="none" cap="none" strike="noStrike">
                <a:solidFill>
                  <a:schemeClr val="dk1"/>
                </a:solidFill>
                <a:latin typeface="Arial"/>
                <a:ea typeface="Arial"/>
                <a:cs typeface="Arial"/>
                <a:sym typeface="Arial"/>
              </a:defRPr>
            </a:lvl3pPr>
            <a:lvl4pPr lvl="3" marR="0" rtl="0" algn="l">
              <a:spcBef>
                <a:spcPts val="0"/>
              </a:spcBef>
              <a:spcAft>
                <a:spcPts val="0"/>
              </a:spcAft>
              <a:buSzPts val="1100"/>
              <a:buNone/>
              <a:defRPr b="0" i="0" sz="1400" u="none" cap="none" strike="noStrike">
                <a:solidFill>
                  <a:schemeClr val="dk1"/>
                </a:solidFill>
                <a:latin typeface="Arial"/>
                <a:ea typeface="Arial"/>
                <a:cs typeface="Arial"/>
                <a:sym typeface="Arial"/>
              </a:defRPr>
            </a:lvl4pPr>
            <a:lvl5pPr lvl="4" marR="0" rtl="0" algn="l">
              <a:spcBef>
                <a:spcPts val="0"/>
              </a:spcBef>
              <a:spcAft>
                <a:spcPts val="0"/>
              </a:spcAft>
              <a:buSzPts val="1100"/>
              <a:buNone/>
              <a:defRPr b="0" i="0" sz="1400" u="none" cap="none" strike="noStrike">
                <a:solidFill>
                  <a:schemeClr val="dk1"/>
                </a:solidFill>
                <a:latin typeface="Arial"/>
                <a:ea typeface="Arial"/>
                <a:cs typeface="Arial"/>
                <a:sym typeface="Arial"/>
              </a:defRPr>
            </a:lvl5pPr>
            <a:lvl6pPr lvl="5" marR="0" rtl="0" algn="l">
              <a:spcBef>
                <a:spcPts val="0"/>
              </a:spcBef>
              <a:spcAft>
                <a:spcPts val="0"/>
              </a:spcAft>
              <a:buSzPts val="1100"/>
              <a:buNone/>
              <a:defRPr b="0" i="0" sz="1400" u="none" cap="none" strike="noStrike">
                <a:solidFill>
                  <a:schemeClr val="dk1"/>
                </a:solidFill>
                <a:latin typeface="Arial"/>
                <a:ea typeface="Arial"/>
                <a:cs typeface="Arial"/>
                <a:sym typeface="Arial"/>
              </a:defRPr>
            </a:lvl6pPr>
            <a:lvl7pPr lvl="6" marR="0" rtl="0" algn="l">
              <a:spcBef>
                <a:spcPts val="0"/>
              </a:spcBef>
              <a:spcAft>
                <a:spcPts val="0"/>
              </a:spcAft>
              <a:buSzPts val="1100"/>
              <a:buNone/>
              <a:defRPr b="0" i="0" sz="1400" u="none" cap="none" strike="noStrike">
                <a:solidFill>
                  <a:schemeClr val="dk1"/>
                </a:solidFill>
                <a:latin typeface="Arial"/>
                <a:ea typeface="Arial"/>
                <a:cs typeface="Arial"/>
                <a:sym typeface="Arial"/>
              </a:defRPr>
            </a:lvl7pPr>
            <a:lvl8pPr lvl="7" marR="0" rtl="0" algn="l">
              <a:spcBef>
                <a:spcPts val="0"/>
              </a:spcBef>
              <a:spcAft>
                <a:spcPts val="0"/>
              </a:spcAft>
              <a:buSzPts val="1100"/>
              <a:buNone/>
              <a:defRPr b="0" i="0" sz="1400" u="none" cap="none" strike="noStrike">
                <a:solidFill>
                  <a:schemeClr val="dk1"/>
                </a:solidFill>
                <a:latin typeface="Arial"/>
                <a:ea typeface="Arial"/>
                <a:cs typeface="Arial"/>
                <a:sym typeface="Arial"/>
              </a:defRPr>
            </a:lvl8pPr>
            <a:lvl9pPr lvl="8" marR="0" rtl="0" algn="l">
              <a:spcBef>
                <a:spcPts val="0"/>
              </a:spcBef>
              <a:spcAft>
                <a:spcPts val="0"/>
              </a:spcAft>
              <a:buSzPts val="1100"/>
              <a:buNone/>
              <a:defRPr b="0" i="0" sz="1400" u="none" cap="none" strike="noStrike">
                <a:solidFill>
                  <a:schemeClr val="dk1"/>
                </a:solidFill>
                <a:latin typeface="Arial"/>
                <a:ea typeface="Arial"/>
                <a:cs typeface="Arial"/>
                <a:sym typeface="Arial"/>
              </a:defRPr>
            </a:lvl9pPr>
          </a:lstStyle>
          <a:p/>
        </p:txBody>
      </p:sp>
      <p:sp>
        <p:nvSpPr>
          <p:cNvPr id="10" name="Shape 5"/>
          <p:cNvSpPr txBox="1"/>
          <p:nvPr>
            <p:ph idx="12" type="sldNum"/>
          </p:nvPr>
        </p:nvSpPr>
        <p:spPr>
          <a:xfrm>
            <a:off x="6457950" y="4767263"/>
            <a:ext cx="2057400" cy="273844"/>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900" u="none" cap="none" strike="noStrike">
                <a:solidFill>
                  <a:srgbClr val="888888"/>
                </a:solidFill>
                <a:latin typeface="Arial"/>
                <a:ea typeface="Arial"/>
                <a:cs typeface="Arial"/>
                <a:sym typeface="Arial"/>
              </a:defRPr>
            </a:lvl1pPr>
            <a:lvl2pPr indent="0" lvl="1" marL="0" marR="0" rtl="0" algn="r">
              <a:spcBef>
                <a:spcPts val="0"/>
              </a:spcBef>
              <a:buNone/>
              <a:defRPr b="0" i="0" sz="900" u="none" cap="none" strike="noStrike">
                <a:solidFill>
                  <a:srgbClr val="888888"/>
                </a:solidFill>
                <a:latin typeface="Arial"/>
                <a:ea typeface="Arial"/>
                <a:cs typeface="Arial"/>
                <a:sym typeface="Arial"/>
              </a:defRPr>
            </a:lvl2pPr>
            <a:lvl3pPr indent="0" lvl="2" marL="0" marR="0" rtl="0" algn="r">
              <a:spcBef>
                <a:spcPts val="0"/>
              </a:spcBef>
              <a:buNone/>
              <a:defRPr b="0" i="0" sz="900" u="none" cap="none" strike="noStrike">
                <a:solidFill>
                  <a:srgbClr val="888888"/>
                </a:solidFill>
                <a:latin typeface="Arial"/>
                <a:ea typeface="Arial"/>
                <a:cs typeface="Arial"/>
                <a:sym typeface="Arial"/>
              </a:defRPr>
            </a:lvl3pPr>
            <a:lvl4pPr indent="0" lvl="3" marL="0" marR="0" rtl="0" algn="r">
              <a:spcBef>
                <a:spcPts val="0"/>
              </a:spcBef>
              <a:buNone/>
              <a:defRPr b="0" i="0" sz="900" u="none" cap="none" strike="noStrike">
                <a:solidFill>
                  <a:srgbClr val="888888"/>
                </a:solidFill>
                <a:latin typeface="Arial"/>
                <a:ea typeface="Arial"/>
                <a:cs typeface="Arial"/>
                <a:sym typeface="Arial"/>
              </a:defRPr>
            </a:lvl4pPr>
            <a:lvl5pPr indent="0" lvl="4" marL="0" marR="0" rtl="0" algn="r">
              <a:spcBef>
                <a:spcPts val="0"/>
              </a:spcBef>
              <a:buNone/>
              <a:defRPr b="0" i="0" sz="900" u="none" cap="none" strike="noStrike">
                <a:solidFill>
                  <a:srgbClr val="888888"/>
                </a:solidFill>
                <a:latin typeface="Arial"/>
                <a:ea typeface="Arial"/>
                <a:cs typeface="Arial"/>
                <a:sym typeface="Arial"/>
              </a:defRPr>
            </a:lvl5pPr>
            <a:lvl6pPr indent="0" lvl="5" marL="0" marR="0" rtl="0" algn="r">
              <a:spcBef>
                <a:spcPts val="0"/>
              </a:spcBef>
              <a:buNone/>
              <a:defRPr b="0" i="0" sz="900" u="none" cap="none" strike="noStrike">
                <a:solidFill>
                  <a:srgbClr val="888888"/>
                </a:solidFill>
                <a:latin typeface="Arial"/>
                <a:ea typeface="Arial"/>
                <a:cs typeface="Arial"/>
                <a:sym typeface="Arial"/>
              </a:defRPr>
            </a:lvl6pPr>
            <a:lvl7pPr indent="0" lvl="6" marL="0" marR="0" rtl="0" algn="r">
              <a:spcBef>
                <a:spcPts val="0"/>
              </a:spcBef>
              <a:buNone/>
              <a:defRPr b="0" i="0" sz="900" u="none" cap="none" strike="noStrike">
                <a:solidFill>
                  <a:srgbClr val="888888"/>
                </a:solidFill>
                <a:latin typeface="Arial"/>
                <a:ea typeface="Arial"/>
                <a:cs typeface="Arial"/>
                <a:sym typeface="Arial"/>
              </a:defRPr>
            </a:lvl7pPr>
            <a:lvl8pPr indent="0" lvl="7" marL="0" marR="0" rtl="0" algn="r">
              <a:spcBef>
                <a:spcPts val="0"/>
              </a:spcBef>
              <a:buNone/>
              <a:defRPr b="0" i="0" sz="900" u="none" cap="none" strike="noStrike">
                <a:solidFill>
                  <a:srgbClr val="888888"/>
                </a:solidFill>
                <a:latin typeface="Arial"/>
                <a:ea typeface="Arial"/>
                <a:cs typeface="Arial"/>
                <a:sym typeface="Arial"/>
              </a:defRPr>
            </a:lvl8pPr>
            <a:lvl9pPr indent="0" lvl="8" marL="0" marR="0" rtl="0" algn="r">
              <a:spcBef>
                <a:spcPts val="0"/>
              </a:spcBef>
              <a:buNone/>
              <a:defRPr b="0" i="0" sz="9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C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默认主题">
    <p:bg>
      <p:bgPr>
        <a:solidFill>
          <a:srgbClr val="FFFFFF">
            <a:alpha val="100000"/>
          </a:srgbClr>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5748369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notesSlides/notesSlide1.xml" Type="http://schemas.openxmlformats.org/officeDocument/2006/relationships/notesSlid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2.xml" Type="http://schemas.openxmlformats.org/officeDocument/2006/relationships/slideLayout"/><Relationship Id="rId10" Target="../media/image27.png" Type="http://schemas.openxmlformats.org/officeDocument/2006/relationships/image"/><Relationship Id="rId11" Target="../media/image28.svg" Type="http://schemas.openxmlformats.org/officeDocument/2006/relationships/image"/><Relationship Id="rId12" Target="../media/image15.png" Type="http://schemas.openxmlformats.org/officeDocument/2006/relationships/image"/><Relationship Id="rId13" Target="../media/image16.svg" Type="http://schemas.openxmlformats.org/officeDocument/2006/relationships/image"/><Relationship Id="rId14" Target="../notesSlides/notesSlide10.xml" Type="http://schemas.openxmlformats.org/officeDocument/2006/relationships/notesSlide"/><Relationship Id="rId2" Target="../media/image79.png" Type="http://schemas.openxmlformats.org/officeDocument/2006/relationships/image"/><Relationship Id="rId3" Target="../media/image80.svg" Type="http://schemas.openxmlformats.org/officeDocument/2006/relationships/image"/><Relationship Id="rId4" Target="../media/image81.png" Type="http://schemas.openxmlformats.org/officeDocument/2006/relationships/image"/><Relationship Id="rId5" Target="../media/image82.svg" Type="http://schemas.openxmlformats.org/officeDocument/2006/relationships/image"/><Relationship Id="rId6" Target="../media/image83.png" Type="http://schemas.openxmlformats.org/officeDocument/2006/relationships/image"/><Relationship Id="rId7" Target="../media/image84.svg" Type="http://schemas.openxmlformats.org/officeDocument/2006/relationships/image"/><Relationship Id="rId8" Target="../media/image23.png" Type="http://schemas.openxmlformats.org/officeDocument/2006/relationships/image"/><Relationship Id="rId9" Target="../media/image2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12.xml" Type="http://schemas.openxmlformats.org/officeDocument/2006/relationships/slideLayout"/><Relationship Id="rId10" Target="../notesSlides/notesSlide11.xml" Type="http://schemas.openxmlformats.org/officeDocument/2006/relationships/notesSlide"/><Relationship Id="rId11" Target="../media/image91.png" Type="http://schemas.openxmlformats.org/officeDocument/2006/relationships/image"/><Relationship Id="rId2" Target="../media/image5.png" Type="http://schemas.openxmlformats.org/officeDocument/2006/relationships/image"/><Relationship Id="rId3" Target="../media/image6.svg" Type="http://schemas.openxmlformats.org/officeDocument/2006/relationships/image"/><Relationship Id="rId4" Target="../media/image85.png" Type="http://schemas.openxmlformats.org/officeDocument/2006/relationships/image"/><Relationship Id="rId5" Target="../media/image86.svg" Type="http://schemas.openxmlformats.org/officeDocument/2006/relationships/image"/><Relationship Id="rId6" Target="../media/image87.png" Type="http://schemas.openxmlformats.org/officeDocument/2006/relationships/image"/><Relationship Id="rId7" Target="../media/image88.svg" Type="http://schemas.openxmlformats.org/officeDocument/2006/relationships/image"/><Relationship Id="rId8" Target="../media/image89.png" Type="http://schemas.openxmlformats.org/officeDocument/2006/relationships/image"/><Relationship Id="rId9" Target="../media/image90.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2.xml" Type="http://schemas.openxmlformats.org/officeDocument/2006/relationships/slideLayout"/><Relationship Id="rId10" Target="../media/image19.png" Type="http://schemas.openxmlformats.org/officeDocument/2006/relationships/image"/><Relationship Id="rId11" Target="../media/image20.svg" Type="http://schemas.openxmlformats.org/officeDocument/2006/relationships/image"/><Relationship Id="rId12" Target="../media/image21.png" Type="http://schemas.openxmlformats.org/officeDocument/2006/relationships/image"/><Relationship Id="rId13" Target="../media/image22.svg" Type="http://schemas.openxmlformats.org/officeDocument/2006/relationships/image"/><Relationship Id="rId14" Target="../media/image23.png" Type="http://schemas.openxmlformats.org/officeDocument/2006/relationships/image"/><Relationship Id="rId15" Target="../media/image24.svg" Type="http://schemas.openxmlformats.org/officeDocument/2006/relationships/image"/><Relationship Id="rId16" Target="../media/image25.png" Type="http://schemas.openxmlformats.org/officeDocument/2006/relationships/image"/><Relationship Id="rId17" Target="../media/image26.svg" Type="http://schemas.openxmlformats.org/officeDocument/2006/relationships/image"/><Relationship Id="rId18" Target="../notesSlides/notesSlide2.xml" Type="http://schemas.openxmlformats.org/officeDocument/2006/relationships/notesSlide"/><Relationship Id="rId2" Target="../media/image11.png" Type="http://schemas.openxmlformats.org/officeDocument/2006/relationships/image"/><Relationship Id="rId3" Target="../media/image12.svg" Type="http://schemas.openxmlformats.org/officeDocument/2006/relationships/image"/><Relationship Id="rId4" Target="../media/image13.png" Type="http://schemas.openxmlformats.org/officeDocument/2006/relationships/image"/><Relationship Id="rId5" Target="../media/image14.svg" Type="http://schemas.openxmlformats.org/officeDocument/2006/relationships/image"/><Relationship Id="rId6" Target="../media/image15.png" Type="http://schemas.openxmlformats.org/officeDocument/2006/relationships/image"/><Relationship Id="rId7" Target="../media/image16.svg" Type="http://schemas.openxmlformats.org/officeDocument/2006/relationships/image"/><Relationship Id="rId8" Target="../media/image17.png" Type="http://schemas.openxmlformats.org/officeDocument/2006/relationships/image"/><Relationship Id="rId9" Target="../media/image18.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 Id="rId10" Target="../notesSlides/notesSlide3.xml" Type="http://schemas.openxmlformats.org/officeDocument/2006/relationships/notesSlide"/><Relationship Id="rId2" Target="../media/image27.png" Type="http://schemas.openxmlformats.org/officeDocument/2006/relationships/image"/><Relationship Id="rId3" Target="../media/image28.svg" Type="http://schemas.openxmlformats.org/officeDocument/2006/relationships/image"/><Relationship Id="rId4" Target="../media/image29.png" Type="http://schemas.openxmlformats.org/officeDocument/2006/relationships/image"/><Relationship Id="rId5" Target="../media/image30.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31.png" Type="http://schemas.openxmlformats.org/officeDocument/2006/relationships/image"/><Relationship Id="rId9" Target="../media/image32.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2.xml" Type="http://schemas.openxmlformats.org/officeDocument/2006/relationships/slideLayout"/><Relationship Id="rId10" Target="../notesSlides/notesSlide4.xml" Type="http://schemas.openxmlformats.org/officeDocument/2006/relationships/notesSlide"/><Relationship Id="rId2" Target="../media/image33.png" Type="http://schemas.openxmlformats.org/officeDocument/2006/relationships/image"/><Relationship Id="rId3" Target="../media/image34.svg" Type="http://schemas.openxmlformats.org/officeDocument/2006/relationships/image"/><Relationship Id="rId4" Target="../media/image35.png" Type="http://schemas.openxmlformats.org/officeDocument/2006/relationships/image"/><Relationship Id="rId5" Target="../media/image36.svg" Type="http://schemas.openxmlformats.org/officeDocument/2006/relationships/image"/><Relationship Id="rId6" Target="../media/image37.png" Type="http://schemas.openxmlformats.org/officeDocument/2006/relationships/image"/><Relationship Id="rId7" Target="../media/image38.svg" Type="http://schemas.openxmlformats.org/officeDocument/2006/relationships/image"/><Relationship Id="rId8" Target="../media/image39.png" Type="http://schemas.openxmlformats.org/officeDocument/2006/relationships/image"/><Relationship Id="rId9" Target="../media/image40.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2.xml" Type="http://schemas.openxmlformats.org/officeDocument/2006/relationships/slideLayout"/><Relationship Id="rId10" Target="../media/image49.png" Type="http://schemas.openxmlformats.org/officeDocument/2006/relationships/image"/><Relationship Id="rId11" Target="../media/image50.svg" Type="http://schemas.openxmlformats.org/officeDocument/2006/relationships/image"/><Relationship Id="rId12" Target="../media/image51.png" Type="http://schemas.openxmlformats.org/officeDocument/2006/relationships/image"/><Relationship Id="rId13" Target="../media/image52.svg" Type="http://schemas.openxmlformats.org/officeDocument/2006/relationships/image"/><Relationship Id="rId14" Target="../notesSlides/notesSlide5.xml" Type="http://schemas.openxmlformats.org/officeDocument/2006/relationships/notesSlide"/><Relationship Id="rId2" Target="../media/image41.png" Type="http://schemas.openxmlformats.org/officeDocument/2006/relationships/image"/><Relationship Id="rId3" Target="../media/image42.svg" Type="http://schemas.openxmlformats.org/officeDocument/2006/relationships/image"/><Relationship Id="rId4" Target="../media/image43.png" Type="http://schemas.openxmlformats.org/officeDocument/2006/relationships/image"/><Relationship Id="rId5" Target="../media/image44.svg" Type="http://schemas.openxmlformats.org/officeDocument/2006/relationships/image"/><Relationship Id="rId6" Target="../media/image45.png" Type="http://schemas.openxmlformats.org/officeDocument/2006/relationships/image"/><Relationship Id="rId7" Target="../media/image46.svg" Type="http://schemas.openxmlformats.org/officeDocument/2006/relationships/image"/><Relationship Id="rId8" Target="../media/image47.png" Type="http://schemas.openxmlformats.org/officeDocument/2006/relationships/image"/><Relationship Id="rId9" Target="../media/image4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2.xml" Type="http://schemas.openxmlformats.org/officeDocument/2006/relationships/slideLayout"/><Relationship Id="rId10" Target="../notesSlides/notesSlide6.xml" Type="http://schemas.openxmlformats.org/officeDocument/2006/relationships/notesSlide"/><Relationship Id="rId2" Target="../media/image31.png" Type="http://schemas.openxmlformats.org/officeDocument/2006/relationships/image"/><Relationship Id="rId3" Target="../media/image32.svg" Type="http://schemas.openxmlformats.org/officeDocument/2006/relationships/image"/><Relationship Id="rId4" Target="../media/image53.png" Type="http://schemas.openxmlformats.org/officeDocument/2006/relationships/image"/><Relationship Id="rId5" Target="../media/image54.svg" Type="http://schemas.openxmlformats.org/officeDocument/2006/relationships/image"/><Relationship Id="rId6" Target="../media/image27.png" Type="http://schemas.openxmlformats.org/officeDocument/2006/relationships/image"/><Relationship Id="rId7" Target="../media/image28.svg" Type="http://schemas.openxmlformats.org/officeDocument/2006/relationships/image"/><Relationship Id="rId8" Target="../media/image55.png" Type="http://schemas.openxmlformats.org/officeDocument/2006/relationships/image"/><Relationship Id="rId9" Target="../media/image56.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12.xml" Type="http://schemas.openxmlformats.org/officeDocument/2006/relationships/slideLayout"/><Relationship Id="rId10" Target="../media/image27.png" Type="http://schemas.openxmlformats.org/officeDocument/2006/relationships/image"/><Relationship Id="rId11" Target="../media/image28.svg" Type="http://schemas.openxmlformats.org/officeDocument/2006/relationships/image"/><Relationship Id="rId12" Target="../notesSlides/notesSlide7.xml" Type="http://schemas.openxmlformats.org/officeDocument/2006/relationships/notesSlide"/><Relationship Id="rId2" Target="../media/image17.png" Type="http://schemas.openxmlformats.org/officeDocument/2006/relationships/image"/><Relationship Id="rId3" Target="../media/image18.svg" Type="http://schemas.openxmlformats.org/officeDocument/2006/relationships/image"/><Relationship Id="rId4" Target="../media/image57.png" Type="http://schemas.openxmlformats.org/officeDocument/2006/relationships/image"/><Relationship Id="rId5" Target="../media/image58.svg" Type="http://schemas.openxmlformats.org/officeDocument/2006/relationships/image"/><Relationship Id="rId6" Target="../media/image59.png" Type="http://schemas.openxmlformats.org/officeDocument/2006/relationships/image"/><Relationship Id="rId7" Target="../media/image60.svg" Type="http://schemas.openxmlformats.org/officeDocument/2006/relationships/image"/><Relationship Id="rId8" Target="../media/image61.png" Type="http://schemas.openxmlformats.org/officeDocument/2006/relationships/image"/><Relationship Id="rId9" Target="../media/image6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12.xml" Type="http://schemas.openxmlformats.org/officeDocument/2006/relationships/slideLayout"/><Relationship Id="rId10" Target="../media/image71.png" Type="http://schemas.openxmlformats.org/officeDocument/2006/relationships/image"/><Relationship Id="rId11" Target="../media/image72.svg" Type="http://schemas.openxmlformats.org/officeDocument/2006/relationships/image"/><Relationship Id="rId12" Target="../notesSlides/notesSlide8.xml" Type="http://schemas.openxmlformats.org/officeDocument/2006/relationships/notesSlide"/><Relationship Id="rId2" Target="../media/image63.png" Type="http://schemas.openxmlformats.org/officeDocument/2006/relationships/image"/><Relationship Id="rId3" Target="../media/image64.svg" Type="http://schemas.openxmlformats.org/officeDocument/2006/relationships/image"/><Relationship Id="rId4" Target="../media/image65.png" Type="http://schemas.openxmlformats.org/officeDocument/2006/relationships/image"/><Relationship Id="rId5" Target="../media/image66.svg" Type="http://schemas.openxmlformats.org/officeDocument/2006/relationships/image"/><Relationship Id="rId6" Target="../media/image67.png" Type="http://schemas.openxmlformats.org/officeDocument/2006/relationships/image"/><Relationship Id="rId7" Target="../media/image68.svg" Type="http://schemas.openxmlformats.org/officeDocument/2006/relationships/image"/><Relationship Id="rId8" Target="../media/image69.png" Type="http://schemas.openxmlformats.org/officeDocument/2006/relationships/image"/><Relationship Id="rId9" Target="../media/image70.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2.xml" Type="http://schemas.openxmlformats.org/officeDocument/2006/relationships/slideLayout"/><Relationship Id="rId10" Target="../notesSlides/notesSlide9.xml" Type="http://schemas.openxmlformats.org/officeDocument/2006/relationships/notesSlide"/><Relationship Id="rId2" Target="../media/image73.png" Type="http://schemas.openxmlformats.org/officeDocument/2006/relationships/image"/><Relationship Id="rId3" Target="../media/image74.svg" Type="http://schemas.openxmlformats.org/officeDocument/2006/relationships/image"/><Relationship Id="rId4" Target="../media/image75.png" Type="http://schemas.openxmlformats.org/officeDocument/2006/relationships/image"/><Relationship Id="rId5" Target="../media/image76.svg" Type="http://schemas.openxmlformats.org/officeDocument/2006/relationships/image"/><Relationship Id="rId6" Target="../media/image77.png" Type="http://schemas.openxmlformats.org/officeDocument/2006/relationships/image"/><Relationship Id="rId7" Target="../media/image78.svg" Type="http://schemas.openxmlformats.org/officeDocument/2006/relationships/image"/><Relationship Id="rId8" Target="../media/image17.png" Type="http://schemas.openxmlformats.org/officeDocument/2006/relationships/image"/><Relationship Id="rId9" Target="../media/image18.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1016000" y="1016000"/>
            <a:ext cx="10160000" cy="762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true" i="false" strike="noStrike" u="none" sz="3600">
                <a:solidFill>
                  <a:srgbClr val="2C3E50"/>
                </a:solidFill>
                <a:latin typeface="Noto Sans SC"/>
                <a:ea typeface="Noto Sans SC"/>
                <a:cs typeface="Noto Sans SC"/>
                <a:sym typeface="Noto Sans SC"/>
              </a:rPr>
              <a:t>博士学位论文答辩</a:t>
            </a:r>
            <a:endParaRPr lang="en-US" sz="1100"/>
          </a:p>
        </p:txBody>
      </p:sp>
      <p:sp>
        <p:nvSpPr>
          <p:cNvPr name="AutoShape 3" id="3"/>
          <p:cNvSpPr/>
          <p:nvPr/>
        </p:nvSpPr>
        <p:spPr>
          <a:xfrm rot="0" flipH="false" flipV="false">
            <a:off x="5588000" y="1905000"/>
            <a:ext cx="1016000" cy="50800"/>
          </a:xfrm>
          <a:prstGeom prst="roundRect">
            <a:avLst>
              <a:gd name="adj" fmla="val 0"/>
            </a:avLst>
          </a:prstGeom>
          <a:solidFill>
            <a:srgbClr val="3498DB">
              <a:alpha val="100000"/>
            </a:srgbClr>
          </a:solidFill>
          <a:ln w="25400" cmpd="sng" cap="flat">
            <a:noFill/>
            <a:prstDash val="solid"/>
            <a:round/>
          </a:ln>
        </p:spPr>
        <p:txBody>
          <a:bodyPr anchor="ctr" rtlCol="false" vert="horz" wrap="square" lIns="63500" rIns="63500" tIns="63500" bIns="63500"/>
          <a:lstStyle/>
          <a:p>
            <a:pPr algn="ctr">
              <a:defRPr/>
            </a:pPr>
            <a:endParaRPr/>
          </a:p>
        </p:txBody>
      </p:sp>
      <p:sp>
        <p:nvSpPr>
          <p:cNvPr name="AutoShape 4" id="4"/>
          <p:cNvSpPr/>
          <p:nvPr/>
        </p:nvSpPr>
        <p:spPr>
          <a:xfrm rot="0" flipH="false" flipV="false">
            <a:off x="1270000" y="2286000"/>
            <a:ext cx="9652000" cy="3302000"/>
          </a:xfrm>
          <a:prstGeom prst="roundRect">
            <a:avLst>
              <a:gd name="adj" fmla="val 3846"/>
            </a:avLst>
          </a:prstGeom>
          <a:solidFill>
            <a:srgbClr val="FFFFFF">
              <a:alpha val="100000"/>
            </a:srgbClr>
          </a:solidFill>
          <a:ln w="25400" cmpd="sng" cap="flat">
            <a:noFill/>
            <a:prstDash val="solid"/>
            <a:round/>
          </a:ln>
          <a:effectLst>
            <a:outerShdw dir="2700000" dist="127000" blurRad="254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5" id="5"/>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778000" y="2667000"/>
            <a:ext cx="304800" cy="304800"/>
          </a:xfrm>
          <a:prstGeom prst="rect">
            <a:avLst/>
          </a:prstGeom>
        </p:spPr>
      </p:pic>
      <p:sp>
        <p:nvSpPr>
          <p:cNvPr name="AutoShape 6" id="6"/>
          <p:cNvSpPr/>
          <p:nvPr/>
        </p:nvSpPr>
        <p:spPr>
          <a:xfrm rot="0" flipH="false" flipV="false">
            <a:off x="2222500" y="2641600"/>
            <a:ext cx="762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34495E"/>
                </a:solidFill>
                <a:latin typeface="Noto Sans SC"/>
                <a:ea typeface="Noto Sans SC"/>
                <a:cs typeface="Noto Sans SC"/>
                <a:sym typeface="Noto Sans SC"/>
              </a:rPr>
              <a:t>论文题目：</a:t>
            </a:r>
            <a:r>
              <a:rPr lang="en-US" b="false" i="false" strike="noStrike" u="none" sz="1600">
                <a:solidFill>
                  <a:srgbClr val="505A64"/>
                </a:solidFill>
                <a:latin typeface="Noto Sans SC"/>
                <a:ea typeface="Noto Sans SC"/>
                <a:cs typeface="Noto Sans SC"/>
                <a:sym typeface="Noto Sans SC"/>
              </a:rPr>
              <a:t>[请在此处填写您的论文题目]</a:t>
            </a:r>
            <a:endParaRPr lang="en-US" sz="1100"/>
          </a:p>
        </p:txBody>
      </p:sp>
      <p:cxnSp>
        <p:nvCxnSpPr>
          <p:cNvPr name="Connector 7" id="7"/>
          <p:cNvCxnSpPr/>
          <p:nvPr/>
        </p:nvCxnSpPr>
        <p:spPr>
          <a:xfrm rot="-5055" flipH="false" flipV="false">
            <a:off x="1778005" y="3105150"/>
            <a:ext cx="8636000" cy="12700"/>
          </a:xfrm>
          <a:prstGeom prst="straightConnector1">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pic>
        <p:nvPicPr>
          <p:cNvPr name="Picture 8" id="8"/>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1778000" y="3302000"/>
            <a:ext cx="304800" cy="304800"/>
          </a:xfrm>
          <a:prstGeom prst="rect">
            <a:avLst/>
          </a:prstGeom>
        </p:spPr>
      </p:pic>
      <p:sp>
        <p:nvSpPr>
          <p:cNvPr name="AutoShape 9" id="9"/>
          <p:cNvSpPr/>
          <p:nvPr/>
        </p:nvSpPr>
        <p:spPr>
          <a:xfrm rot="0" flipH="false" flipV="false">
            <a:off x="2222500" y="3276600"/>
            <a:ext cx="762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34495E"/>
                </a:solidFill>
                <a:latin typeface="Noto Sans SC"/>
                <a:ea typeface="Noto Sans SC"/>
                <a:cs typeface="Noto Sans SC"/>
                <a:sym typeface="Noto Sans SC"/>
              </a:rPr>
              <a:t>答辩人：</a:t>
            </a:r>
            <a:r>
              <a:rPr lang="en-US" b="false" i="false" strike="noStrike" u="none" sz="1600">
                <a:solidFill>
                  <a:srgbClr val="505A64"/>
                </a:solidFill>
                <a:latin typeface="Noto Sans SC"/>
                <a:ea typeface="Noto Sans SC"/>
                <a:cs typeface="Noto Sans SC"/>
                <a:sym typeface="Noto Sans SC"/>
              </a:rPr>
              <a:t>[您的姓名]</a:t>
            </a:r>
            <a:endParaRPr lang="en-US" sz="1100"/>
          </a:p>
        </p:txBody>
      </p:sp>
      <p:pic>
        <p:nvPicPr>
          <p:cNvPr name="Picture 10" id="10"/>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1778000" y="3746500"/>
            <a:ext cx="304800" cy="304800"/>
          </a:xfrm>
          <a:prstGeom prst="rect">
            <a:avLst/>
          </a:prstGeom>
        </p:spPr>
      </p:pic>
      <p:sp>
        <p:nvSpPr>
          <p:cNvPr name="AutoShape 11" id="11"/>
          <p:cNvSpPr/>
          <p:nvPr/>
        </p:nvSpPr>
        <p:spPr>
          <a:xfrm rot="0" flipH="false" flipV="false">
            <a:off x="2222500" y="3721100"/>
            <a:ext cx="762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34495E"/>
                </a:solidFill>
                <a:latin typeface="Noto Sans SC"/>
                <a:ea typeface="Noto Sans SC"/>
                <a:cs typeface="Noto Sans SC"/>
                <a:sym typeface="Noto Sans SC"/>
              </a:rPr>
              <a:t>指导教师：</a:t>
            </a:r>
            <a:r>
              <a:rPr lang="en-US" b="false" i="false" strike="noStrike" u="none" sz="1600">
                <a:solidFill>
                  <a:srgbClr val="505A64"/>
                </a:solidFill>
                <a:latin typeface="Noto Sans SC"/>
                <a:ea typeface="Noto Sans SC"/>
                <a:cs typeface="Noto Sans SC"/>
                <a:sym typeface="Noto Sans SC"/>
              </a:rPr>
              <a:t>[导师姓名] 教授/研究员</a:t>
            </a:r>
            <a:endParaRPr lang="en-US" sz="1100"/>
          </a:p>
        </p:txBody>
      </p:sp>
      <p:cxnSp>
        <p:nvCxnSpPr>
          <p:cNvPr name="Connector 12" id="12"/>
          <p:cNvCxnSpPr/>
          <p:nvPr/>
        </p:nvCxnSpPr>
        <p:spPr>
          <a:xfrm rot="-5055" flipH="false" flipV="false">
            <a:off x="1778005" y="4184650"/>
            <a:ext cx="8636000" cy="12700"/>
          </a:xfrm>
          <a:prstGeom prst="straightConnector1">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pic>
        <p:nvPicPr>
          <p:cNvPr name="Picture 13" id="13"/>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1778000" y="4381500"/>
            <a:ext cx="304800" cy="304800"/>
          </a:xfrm>
          <a:prstGeom prst="rect">
            <a:avLst/>
          </a:prstGeom>
        </p:spPr>
      </p:pic>
      <p:sp>
        <p:nvSpPr>
          <p:cNvPr name="AutoShape 14" id="14"/>
          <p:cNvSpPr/>
          <p:nvPr/>
        </p:nvSpPr>
        <p:spPr>
          <a:xfrm rot="0" flipH="false" flipV="false">
            <a:off x="2222500" y="4356100"/>
            <a:ext cx="762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34495E"/>
                </a:solidFill>
                <a:latin typeface="Noto Sans SC"/>
                <a:ea typeface="Noto Sans SC"/>
                <a:cs typeface="Noto Sans SC"/>
                <a:sym typeface="Noto Sans SC"/>
              </a:rPr>
              <a:t>所在单位：</a:t>
            </a:r>
            <a:r>
              <a:rPr lang="en-US" b="false" i="false" strike="noStrike" u="none" sz="1600">
                <a:solidFill>
                  <a:srgbClr val="505A64"/>
                </a:solidFill>
                <a:latin typeface="Noto Sans SC"/>
                <a:ea typeface="Noto Sans SC"/>
                <a:cs typeface="Noto Sans SC"/>
                <a:sym typeface="Noto Sans SC"/>
              </a:rPr>
              <a:t>[您的学校名称] [您的学院名称] [您的专业名称]</a:t>
            </a:r>
            <a:endParaRPr lang="en-US" sz="1100"/>
          </a:p>
        </p:txBody>
      </p:sp>
      <p:pic>
        <p:nvPicPr>
          <p:cNvPr name="Picture 15" id="15"/>
          <p:cNvPicPr>
            <a:picLocks noChangeAspect="true"/>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0" flipH="false" flipV="false">
            <a:off x="1778000" y="4826000"/>
            <a:ext cx="304800" cy="304800"/>
          </a:xfrm>
          <a:prstGeom prst="rect">
            <a:avLst/>
          </a:prstGeom>
        </p:spPr>
      </p:pic>
      <p:sp>
        <p:nvSpPr>
          <p:cNvPr name="AutoShape 16" id="16"/>
          <p:cNvSpPr/>
          <p:nvPr/>
        </p:nvSpPr>
        <p:spPr>
          <a:xfrm rot="0" flipH="false" flipV="false">
            <a:off x="2222500" y="4800600"/>
            <a:ext cx="762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34495E"/>
                </a:solidFill>
                <a:latin typeface="Noto Sans SC"/>
                <a:ea typeface="Noto Sans SC"/>
                <a:cs typeface="Noto Sans SC"/>
                <a:sym typeface="Noto Sans SC"/>
              </a:rPr>
              <a:t>答辩日期：</a:t>
            </a:r>
            <a:r>
              <a:rPr lang="en-US" b="false" i="false" strike="noStrike" u="none" sz="1600">
                <a:solidFill>
                  <a:srgbClr val="505A64"/>
                </a:solidFill>
                <a:latin typeface="Noto Sans SC"/>
                <a:ea typeface="Noto Sans SC"/>
                <a:cs typeface="Noto Sans SC"/>
                <a:sym typeface="Noto Sans SC"/>
              </a:rPr>
              <a:t>2026年2月23日</a:t>
            </a:r>
            <a:endParaRPr lang="en-US" sz="1100"/>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762000" y="508000"/>
            <a:ext cx="10668000" cy="508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3200">
                <a:solidFill>
                  <a:srgbClr val="2C3E50"/>
                </a:solidFill>
                <a:latin typeface="Noto Sans SC"/>
                <a:ea typeface="Noto Sans SC"/>
                <a:cs typeface="Noto Sans SC"/>
                <a:sym typeface="Noto Sans SC"/>
              </a:rPr>
              <a:t>7. 结论与未来展望</a:t>
            </a:r>
            <a:endParaRPr lang="en-US" sz="1100"/>
          </a:p>
        </p:txBody>
      </p:sp>
      <p:sp>
        <p:nvSpPr>
          <p:cNvPr name="AutoShape 3" id="3"/>
          <p:cNvSpPr/>
          <p:nvPr/>
        </p:nvSpPr>
        <p:spPr>
          <a:xfrm rot="0" flipH="false" flipV="false">
            <a:off x="762000" y="1397000"/>
            <a:ext cx="5143500" cy="4699000"/>
          </a:xfrm>
          <a:prstGeom prst="roundRect">
            <a:avLst>
              <a:gd name="adj" fmla="val 2702"/>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4" id="4"/>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066800" y="1701800"/>
            <a:ext cx="355600" cy="355600"/>
          </a:xfrm>
          <a:prstGeom prst="rect">
            <a:avLst/>
          </a:prstGeom>
        </p:spPr>
      </p:pic>
      <p:sp>
        <p:nvSpPr>
          <p:cNvPr name="AutoShape 5" id="5"/>
          <p:cNvSpPr/>
          <p:nvPr/>
        </p:nvSpPr>
        <p:spPr>
          <a:xfrm rot="0" flipH="false" flipV="false">
            <a:off x="1524000" y="1676400"/>
            <a:ext cx="3810000" cy="4064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2000">
                <a:solidFill>
                  <a:srgbClr val="2C3E50"/>
                </a:solidFill>
                <a:latin typeface="Noto Sans SC"/>
                <a:ea typeface="Noto Sans SC"/>
                <a:cs typeface="Noto Sans SC"/>
                <a:sym typeface="Noto Sans SC"/>
              </a:rPr>
              <a:t>研究核心发现与局限</a:t>
            </a:r>
            <a:endParaRPr lang="en-US" sz="1100"/>
          </a:p>
        </p:txBody>
      </p:sp>
      <p:cxnSp>
        <p:nvCxnSpPr>
          <p:cNvPr name="Connector 6" id="6"/>
          <p:cNvCxnSpPr/>
          <p:nvPr/>
        </p:nvCxnSpPr>
        <p:spPr>
          <a:xfrm rot="-9629" flipH="false" flipV="false">
            <a:off x="1066809" y="2152650"/>
            <a:ext cx="4533900" cy="12700"/>
          </a:xfrm>
          <a:prstGeom prst="straightConnector1">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pic>
        <p:nvPicPr>
          <p:cNvPr name="Picture 7" id="7"/>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1066800" y="2413000"/>
            <a:ext cx="254000" cy="254000"/>
          </a:xfrm>
          <a:prstGeom prst="rect">
            <a:avLst/>
          </a:prstGeom>
        </p:spPr>
      </p:pic>
      <p:sp>
        <p:nvSpPr>
          <p:cNvPr name="AutoShape 8" id="8"/>
          <p:cNvSpPr/>
          <p:nvPr/>
        </p:nvSpPr>
        <p:spPr>
          <a:xfrm rot="0" flipH="false" flipV="false">
            <a:off x="1397000" y="2387600"/>
            <a:ext cx="4191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主要结论</a:t>
            </a:r>
            <a:endParaRPr lang="en-US" sz="1100"/>
          </a:p>
        </p:txBody>
      </p:sp>
      <p:sp>
        <p:nvSpPr>
          <p:cNvPr name="AutoShape 9" id="9"/>
          <p:cNvSpPr/>
          <p:nvPr/>
        </p:nvSpPr>
        <p:spPr>
          <a:xfrm rot="0" flipH="false" flipV="false">
            <a:off x="1066800" y="2743200"/>
            <a:ext cx="4533900" cy="1016000"/>
          </a:xfrm>
          <a:prstGeom prst="rect">
            <a:avLst/>
          </a:prstGeom>
          <a:noFill/>
          <a:ln w="12700" cmpd="sng" cap="flat">
            <a:noFill/>
            <a:prstDash val="solid"/>
            <a:round/>
          </a:ln>
        </p:spPr>
        <p:txBody>
          <a:bodyPr anchor="ctr" rtlCol="false" anchorCtr="false" vert="horz" wrap="square" lIns="0" rIns="0" tIns="0" bIns="0"/>
          <a:lstStyle/>
          <a:p>
            <a:pPr algn="l" indent="0">
              <a:lnSpc>
                <a:spcPct val="116666"/>
              </a:lnSpc>
              <a:defRPr/>
            </a:pPr>
            <a:r>
              <a:rPr lang="en-US" b="false" i="false" strike="noStrike" u="none" sz="1400">
                <a:solidFill>
                  <a:srgbClr val="7F8C8D"/>
                </a:solidFill>
                <a:latin typeface="Noto Sans SC"/>
                <a:ea typeface="Noto Sans SC"/>
                <a:cs typeface="Noto Sans SC"/>
                <a:sym typeface="Noto Sans SC"/>
              </a:rPr>
              <a:t>本研究通过系统性的实证分析，验证了[核心假设]的有效性。数据表明，[关键指标]提升了约25%，成功回应了研究初期提出的问题。</a:t>
            </a:r>
            <a:endParaRPr lang="en-US" sz="1100"/>
          </a:p>
        </p:txBody>
      </p:sp>
      <p:pic>
        <p:nvPicPr>
          <p:cNvPr name="Picture 10" id="10"/>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1066800" y="3937000"/>
            <a:ext cx="254000" cy="254000"/>
          </a:xfrm>
          <a:prstGeom prst="rect">
            <a:avLst/>
          </a:prstGeom>
        </p:spPr>
      </p:pic>
      <p:sp>
        <p:nvSpPr>
          <p:cNvPr name="AutoShape 11" id="11"/>
          <p:cNvSpPr/>
          <p:nvPr/>
        </p:nvSpPr>
        <p:spPr>
          <a:xfrm rot="0" flipH="false" flipV="false">
            <a:off x="1397000" y="3911600"/>
            <a:ext cx="4191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研究局限</a:t>
            </a:r>
            <a:endParaRPr lang="en-US" sz="1100"/>
          </a:p>
        </p:txBody>
      </p:sp>
      <p:sp>
        <p:nvSpPr>
          <p:cNvPr name="AutoShape 12" id="12"/>
          <p:cNvSpPr/>
          <p:nvPr/>
        </p:nvSpPr>
        <p:spPr>
          <a:xfrm rot="0" flipH="false" flipV="false">
            <a:off x="1066800" y="4267200"/>
            <a:ext cx="4533900" cy="1016000"/>
          </a:xfrm>
          <a:prstGeom prst="rect">
            <a:avLst/>
          </a:prstGeom>
          <a:noFill/>
          <a:ln w="12700" cmpd="sng" cap="flat">
            <a:noFill/>
            <a:prstDash val="solid"/>
            <a:round/>
          </a:ln>
        </p:spPr>
        <p:txBody>
          <a:bodyPr anchor="ctr" rtlCol="false" anchorCtr="false" vert="horz" wrap="square" lIns="0" rIns="0" tIns="0" bIns="0"/>
          <a:lstStyle/>
          <a:p>
            <a:pPr algn="l" indent="0">
              <a:lnSpc>
                <a:spcPct val="116666"/>
              </a:lnSpc>
              <a:defRPr/>
            </a:pPr>
            <a:r>
              <a:rPr lang="en-US" b="false" i="false" strike="noStrike" u="none" sz="1400">
                <a:solidFill>
                  <a:srgbClr val="7F8C8D"/>
                </a:solidFill>
                <a:latin typeface="Noto Sans SC"/>
                <a:ea typeface="Noto Sans SC"/>
                <a:cs typeface="Noto Sans SC"/>
                <a:sym typeface="Noto Sans SC"/>
              </a:rPr>
              <a:t>受限于样本采集范围，本研究主要集中在[特定领域/地区]，可能存在一定的样本偏差。此外，由于时间跨度限制，未能捕捉到[长期效应]的完整变化趋势。</a:t>
            </a:r>
            <a:endParaRPr lang="en-US" sz="1100"/>
          </a:p>
        </p:txBody>
      </p:sp>
      <p:sp>
        <p:nvSpPr>
          <p:cNvPr name="AutoShape 13" id="13"/>
          <p:cNvSpPr/>
          <p:nvPr/>
        </p:nvSpPr>
        <p:spPr>
          <a:xfrm rot="0" flipH="false" flipV="false">
            <a:off x="6286500" y="1397000"/>
            <a:ext cx="5143500" cy="4699000"/>
          </a:xfrm>
          <a:prstGeom prst="roundRect">
            <a:avLst>
              <a:gd name="adj" fmla="val 2702"/>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14" id="14"/>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6591300" y="1701800"/>
            <a:ext cx="355600" cy="355600"/>
          </a:xfrm>
          <a:prstGeom prst="rect">
            <a:avLst/>
          </a:prstGeom>
        </p:spPr>
      </p:pic>
      <p:sp>
        <p:nvSpPr>
          <p:cNvPr name="AutoShape 15" id="15"/>
          <p:cNvSpPr/>
          <p:nvPr/>
        </p:nvSpPr>
        <p:spPr>
          <a:xfrm rot="0" flipH="false" flipV="false">
            <a:off x="7048500" y="1676400"/>
            <a:ext cx="3810000" cy="4064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2000">
                <a:solidFill>
                  <a:srgbClr val="2C3E50"/>
                </a:solidFill>
                <a:latin typeface="Noto Sans SC"/>
                <a:ea typeface="Noto Sans SC"/>
                <a:cs typeface="Noto Sans SC"/>
                <a:sym typeface="Noto Sans SC"/>
              </a:rPr>
              <a:t>未来研究方向与建议</a:t>
            </a:r>
            <a:endParaRPr lang="en-US" sz="1100"/>
          </a:p>
        </p:txBody>
      </p:sp>
      <p:cxnSp>
        <p:nvCxnSpPr>
          <p:cNvPr name="Connector 16" id="16"/>
          <p:cNvCxnSpPr/>
          <p:nvPr/>
        </p:nvCxnSpPr>
        <p:spPr>
          <a:xfrm rot="-9629" flipH="false" flipV="false">
            <a:off x="6591309" y="2152650"/>
            <a:ext cx="4533900" cy="12700"/>
          </a:xfrm>
          <a:prstGeom prst="straightConnector1">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pic>
        <p:nvPicPr>
          <p:cNvPr name="Picture 17" id="17"/>
          <p:cNvPicPr>
            <a:picLocks noChangeAspect="true"/>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0" flipH="false" flipV="false">
            <a:off x="6591300" y="2413000"/>
            <a:ext cx="254000" cy="254000"/>
          </a:xfrm>
          <a:prstGeom prst="rect">
            <a:avLst/>
          </a:prstGeom>
        </p:spPr>
      </p:pic>
      <p:sp>
        <p:nvSpPr>
          <p:cNvPr name="AutoShape 18" id="18"/>
          <p:cNvSpPr/>
          <p:nvPr/>
        </p:nvSpPr>
        <p:spPr>
          <a:xfrm rot="0" flipH="false" flipV="false">
            <a:off x="6921500" y="2387600"/>
            <a:ext cx="4191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拓展研究边界</a:t>
            </a:r>
            <a:endParaRPr lang="en-US" sz="1100"/>
          </a:p>
        </p:txBody>
      </p:sp>
      <p:sp>
        <p:nvSpPr>
          <p:cNvPr name="AutoShape 19" id="19"/>
          <p:cNvSpPr/>
          <p:nvPr/>
        </p:nvSpPr>
        <p:spPr>
          <a:xfrm rot="0" flipH="false" flipV="false">
            <a:off x="6591300" y="2743200"/>
            <a:ext cx="4533900" cy="1016000"/>
          </a:xfrm>
          <a:prstGeom prst="rect">
            <a:avLst/>
          </a:prstGeom>
          <a:noFill/>
          <a:ln w="12700" cmpd="sng" cap="flat">
            <a:noFill/>
            <a:prstDash val="solid"/>
            <a:round/>
          </a:ln>
        </p:spPr>
        <p:txBody>
          <a:bodyPr anchor="ctr" rtlCol="false" anchorCtr="false" vert="horz" wrap="square" lIns="0" rIns="0" tIns="0" bIns="0"/>
          <a:lstStyle/>
          <a:p>
            <a:pPr algn="l" indent="0">
              <a:lnSpc>
                <a:spcPct val="116666"/>
              </a:lnSpc>
              <a:defRPr/>
            </a:pPr>
            <a:r>
              <a:rPr lang="en-US" b="false" i="false" strike="noStrike" u="none" sz="1400">
                <a:solidFill>
                  <a:srgbClr val="7F8C8D"/>
                </a:solidFill>
                <a:latin typeface="Noto Sans SC"/>
                <a:ea typeface="Noto Sans SC"/>
                <a:cs typeface="Noto Sans SC"/>
                <a:sym typeface="Noto Sans SC"/>
              </a:rPr>
              <a:t>建议将研究样本扩展至[更广泛的群体/不同文化背景]，以验证模型的普适性。同时，可引入[AI算法/大数据分析]等新技术手段，提升分析的深度与效率。</a:t>
            </a:r>
            <a:endParaRPr lang="en-US" sz="1100"/>
          </a:p>
        </p:txBody>
      </p:sp>
      <p:pic>
        <p:nvPicPr>
          <p:cNvPr name="Picture 20" id="20"/>
          <p:cNvPicPr>
            <a:picLocks noChangeAspect="true"/>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0" flipH="false" flipV="false">
            <a:off x="6591300" y="3937000"/>
            <a:ext cx="254000" cy="254000"/>
          </a:xfrm>
          <a:prstGeom prst="rect">
            <a:avLst/>
          </a:prstGeom>
        </p:spPr>
      </p:pic>
      <p:sp>
        <p:nvSpPr>
          <p:cNvPr name="AutoShape 21" id="21"/>
          <p:cNvSpPr/>
          <p:nvPr/>
        </p:nvSpPr>
        <p:spPr>
          <a:xfrm rot="0" flipH="false" flipV="false">
            <a:off x="6921500" y="3911600"/>
            <a:ext cx="4191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深化应用场景</a:t>
            </a:r>
            <a:endParaRPr lang="en-US" sz="1100"/>
          </a:p>
        </p:txBody>
      </p:sp>
      <p:sp>
        <p:nvSpPr>
          <p:cNvPr name="AutoShape 22" id="22"/>
          <p:cNvSpPr/>
          <p:nvPr/>
        </p:nvSpPr>
        <p:spPr>
          <a:xfrm rot="0" flipH="false" flipV="false">
            <a:off x="6591300" y="4267200"/>
            <a:ext cx="4533900" cy="1016000"/>
          </a:xfrm>
          <a:prstGeom prst="rect">
            <a:avLst/>
          </a:prstGeom>
          <a:noFill/>
          <a:ln w="12700" cmpd="sng" cap="flat">
            <a:noFill/>
            <a:prstDash val="solid"/>
            <a:round/>
          </a:ln>
        </p:spPr>
        <p:txBody>
          <a:bodyPr anchor="ctr" rtlCol="false" anchorCtr="false" vert="horz" wrap="square" lIns="0" rIns="0" tIns="0" bIns="0"/>
          <a:lstStyle/>
          <a:p>
            <a:pPr algn="l" indent="0">
              <a:lnSpc>
                <a:spcPct val="116666"/>
              </a:lnSpc>
              <a:defRPr/>
            </a:pPr>
            <a:r>
              <a:rPr lang="en-US" b="false" i="false" strike="noStrike" u="none" sz="1400">
                <a:solidFill>
                  <a:srgbClr val="7F8C8D"/>
                </a:solidFill>
                <a:latin typeface="Noto Sans SC"/>
                <a:ea typeface="Noto Sans SC"/>
                <a:cs typeface="Noto Sans SC"/>
                <a:sym typeface="Noto Sans SC"/>
              </a:rPr>
              <a:t>未来可探索将研究成果落地于[具体行业应用]，例如开发相关的[决策支持系统/教育工具]，推动理论成果向实际生产力的转化，创造更大的社会价值。</a:t>
            </a:r>
            <a:endParaRPr lang="en-US" sz="1100"/>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0" y="508000"/>
            <a:ext cx="12192000" cy="635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true" i="false" strike="noStrike" u="none" sz="3200">
                <a:solidFill>
                  <a:srgbClr val="2C3E50"/>
                </a:solidFill>
                <a:latin typeface="Noto Sans SC"/>
                <a:ea typeface="Noto Sans SC"/>
                <a:cs typeface="Noto Sans SC"/>
                <a:sym typeface="Noto Sans SC"/>
              </a:rPr>
              <a:t>致 谢</a:t>
            </a:r>
            <a:endParaRPr lang="en-US" sz="1100"/>
          </a:p>
        </p:txBody>
      </p:sp>
      <p:sp>
        <p:nvSpPr>
          <p:cNvPr name="AutoShape 3" id="3"/>
          <p:cNvSpPr/>
          <p:nvPr/>
        </p:nvSpPr>
        <p:spPr>
          <a:xfrm rot="0" flipH="false" flipV="false">
            <a:off x="609600" y="1651000"/>
            <a:ext cx="5334000" cy="2159000"/>
          </a:xfrm>
          <a:prstGeom prst="roundRect">
            <a:avLst>
              <a:gd name="adj" fmla="val 5882"/>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4" id="4"/>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914400" y="1955800"/>
            <a:ext cx="406400" cy="406400"/>
          </a:xfrm>
          <a:prstGeom prst="rect">
            <a:avLst/>
          </a:prstGeom>
        </p:spPr>
      </p:pic>
      <p:sp>
        <p:nvSpPr>
          <p:cNvPr name="AutoShape 5" id="5"/>
          <p:cNvSpPr/>
          <p:nvPr/>
        </p:nvSpPr>
        <p:spPr>
          <a:xfrm rot="0" flipH="false" flipV="false">
            <a:off x="1447800" y="1930400"/>
            <a:ext cx="381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恩师指引</a:t>
            </a:r>
            <a:endParaRPr lang="en-US" sz="1100"/>
          </a:p>
        </p:txBody>
      </p:sp>
      <p:sp>
        <p:nvSpPr>
          <p:cNvPr name="AutoShape 6" id="6"/>
          <p:cNvSpPr/>
          <p:nvPr/>
        </p:nvSpPr>
        <p:spPr>
          <a:xfrm rot="0" flipH="false" flipV="false">
            <a:off x="914400" y="2413000"/>
            <a:ext cx="4724400" cy="1143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646E78"/>
                </a:solidFill>
                <a:latin typeface="Noto Sans SC"/>
                <a:ea typeface="Noto Sans SC"/>
                <a:cs typeface="Noto Sans SC"/>
                <a:sym typeface="Noto Sans SC"/>
              </a:rPr>
              <a:t>感谢导师在博士学习期间的悉心指导、无私帮助和言传身教，您的严谨治学态度将使我终身受益。</a:t>
            </a:r>
            <a:endParaRPr lang="en-US" sz="1100"/>
          </a:p>
        </p:txBody>
      </p:sp>
      <p:sp>
        <p:nvSpPr>
          <p:cNvPr name="AutoShape 7" id="7"/>
          <p:cNvSpPr/>
          <p:nvPr/>
        </p:nvSpPr>
        <p:spPr>
          <a:xfrm rot="0" flipH="false" flipV="false">
            <a:off x="6248400" y="1651000"/>
            <a:ext cx="5334000" cy="2159000"/>
          </a:xfrm>
          <a:prstGeom prst="roundRect">
            <a:avLst>
              <a:gd name="adj" fmla="val 5882"/>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8" id="8"/>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6553200" y="1955800"/>
            <a:ext cx="406400" cy="406400"/>
          </a:xfrm>
          <a:prstGeom prst="rect">
            <a:avLst/>
          </a:prstGeom>
        </p:spPr>
      </p:pic>
      <p:sp>
        <p:nvSpPr>
          <p:cNvPr name="AutoShape 9" id="9"/>
          <p:cNvSpPr/>
          <p:nvPr/>
        </p:nvSpPr>
        <p:spPr>
          <a:xfrm rot="0" flipH="false" flipV="false">
            <a:off x="7086600" y="1930400"/>
            <a:ext cx="381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同窗互助</a:t>
            </a:r>
            <a:endParaRPr lang="en-US" sz="1100"/>
          </a:p>
        </p:txBody>
      </p:sp>
      <p:sp>
        <p:nvSpPr>
          <p:cNvPr name="AutoShape 10" id="10"/>
          <p:cNvSpPr/>
          <p:nvPr/>
        </p:nvSpPr>
        <p:spPr>
          <a:xfrm rot="0" flipH="false" flipV="false">
            <a:off x="6553200" y="2413000"/>
            <a:ext cx="4724400" cy="1143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646E78"/>
                </a:solidFill>
                <a:latin typeface="Noto Sans SC"/>
                <a:ea typeface="Noto Sans SC"/>
                <a:cs typeface="Noto Sans SC"/>
                <a:sym typeface="Noto Sans SC"/>
              </a:rPr>
              <a:t>感谢课题组的老师和同学们在学术讨论、实验开展和日常生活中给予的支持、帮助与陪伴。</a:t>
            </a:r>
            <a:endParaRPr lang="en-US" sz="1100"/>
          </a:p>
        </p:txBody>
      </p:sp>
      <p:sp>
        <p:nvSpPr>
          <p:cNvPr name="AutoShape 11" id="11"/>
          <p:cNvSpPr/>
          <p:nvPr/>
        </p:nvSpPr>
        <p:spPr>
          <a:xfrm rot="0" flipH="false" flipV="false">
            <a:off x="609600" y="4064000"/>
            <a:ext cx="5334000" cy="2159000"/>
          </a:xfrm>
          <a:prstGeom prst="roundRect">
            <a:avLst>
              <a:gd name="adj" fmla="val 5882"/>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12" id="12"/>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914400" y="4368800"/>
            <a:ext cx="406400" cy="406400"/>
          </a:xfrm>
          <a:prstGeom prst="rect">
            <a:avLst/>
          </a:prstGeom>
        </p:spPr>
      </p:pic>
      <p:sp>
        <p:nvSpPr>
          <p:cNvPr name="AutoShape 13" id="13"/>
          <p:cNvSpPr/>
          <p:nvPr/>
        </p:nvSpPr>
        <p:spPr>
          <a:xfrm rot="0" flipH="false" flipV="false">
            <a:off x="1447800" y="4343400"/>
            <a:ext cx="381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亲友支持</a:t>
            </a:r>
            <a:endParaRPr lang="en-US" sz="1100"/>
          </a:p>
        </p:txBody>
      </p:sp>
      <p:sp>
        <p:nvSpPr>
          <p:cNvPr name="AutoShape 14" id="14"/>
          <p:cNvSpPr/>
          <p:nvPr/>
        </p:nvSpPr>
        <p:spPr>
          <a:xfrm rot="0" flipH="false" flipV="false">
            <a:off x="914400" y="4826000"/>
            <a:ext cx="4724400" cy="1143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646E78"/>
                </a:solidFill>
                <a:latin typeface="Noto Sans SC"/>
                <a:ea typeface="Noto Sans SC"/>
                <a:cs typeface="Noto Sans SC"/>
                <a:sym typeface="Noto Sans SC"/>
              </a:rPr>
              <a:t>感谢家人的理解、支持和默默付出，也感谢朋友一路的陪伴与鼓励，你们是我坚强的后盾。</a:t>
            </a:r>
            <a:endParaRPr lang="en-US" sz="1100"/>
          </a:p>
        </p:txBody>
      </p:sp>
      <p:sp>
        <p:nvSpPr>
          <p:cNvPr name="AutoShape 15" id="15"/>
          <p:cNvSpPr/>
          <p:nvPr/>
        </p:nvSpPr>
        <p:spPr>
          <a:xfrm rot="0" flipH="false" flipV="false">
            <a:off x="6248400" y="4064000"/>
            <a:ext cx="5334000" cy="2159000"/>
          </a:xfrm>
          <a:prstGeom prst="roundRect">
            <a:avLst>
              <a:gd name="adj" fmla="val 5882"/>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16" id="16"/>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6553200" y="4368800"/>
            <a:ext cx="406400" cy="406400"/>
          </a:xfrm>
          <a:prstGeom prst="rect">
            <a:avLst/>
          </a:prstGeom>
        </p:spPr>
      </p:pic>
      <p:sp>
        <p:nvSpPr>
          <p:cNvPr name="AutoShape 17" id="17"/>
          <p:cNvSpPr/>
          <p:nvPr/>
        </p:nvSpPr>
        <p:spPr>
          <a:xfrm rot="0" flipH="false" flipV="false">
            <a:off x="7086600" y="4343400"/>
            <a:ext cx="381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专家指正</a:t>
            </a:r>
            <a:endParaRPr lang="en-US" sz="1100"/>
          </a:p>
        </p:txBody>
      </p:sp>
      <p:sp>
        <p:nvSpPr>
          <p:cNvPr name="AutoShape 18" id="18"/>
          <p:cNvSpPr/>
          <p:nvPr/>
        </p:nvSpPr>
        <p:spPr>
          <a:xfrm rot="0" flipH="false" flipV="false">
            <a:off x="6553200" y="4826000"/>
            <a:ext cx="4724400" cy="1143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646E78"/>
                </a:solidFill>
                <a:latin typeface="Noto Sans SC"/>
                <a:ea typeface="Noto Sans SC"/>
                <a:cs typeface="Noto Sans SC"/>
                <a:sym typeface="Noto Sans SC"/>
              </a:rPr>
              <a:t>感谢各位答辩委员会专家在百忙之中参加我的答辩，并提出宝贵的意见和建议，恳请批评指正。</a:t>
            </a:r>
            <a:endParaRPr lang="en-US" sz="1100"/>
          </a:p>
        </p:txBody>
      </p:sp>
      <p:pic>
        <p:nvPicPr>
          <p:cNvPr name="Picture 19" id="19"/>
          <p:cNvPicPr>
            <a:picLocks noChangeAspect="true"/>
          </p:cNvPicPr>
          <p:nvPr/>
        </p:nvPicPr>
        <p:blipFill>
          <a:blip r:embed="rId11"/>
          <a:stretch>
            <a:fillRect/>
          </a:stretch>
        </p:blipFill>
        <p:spPr>
          <a:xfrm>
            <a:off x="10668000" y="6190112"/>
            <a:ext cx="1524000" cy="667888"/>
          </a:xfrm>
          <a:prstGeom prst="rect">
            <a:avLst/>
          </a:prstGeom>
        </p:spPr>
      </p:pic>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762000" y="508000"/>
            <a:ext cx="10668000" cy="635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3200">
                <a:solidFill>
                  <a:srgbClr val="2C3E50"/>
                </a:solidFill>
                <a:latin typeface="Noto Sans SC"/>
                <a:ea typeface="Noto Sans SC"/>
                <a:cs typeface="Noto Sans SC"/>
                <a:sym typeface="Noto Sans SC"/>
              </a:rPr>
              <a:t>目录</a:t>
            </a:r>
            <a:endParaRPr lang="en-US" sz="1100"/>
          </a:p>
        </p:txBody>
      </p:sp>
      <p:sp>
        <p:nvSpPr>
          <p:cNvPr name="AutoShape 3" id="3"/>
          <p:cNvSpPr/>
          <p:nvPr/>
        </p:nvSpPr>
        <p:spPr>
          <a:xfrm rot="0" flipH="false" flipV="false">
            <a:off x="762000" y="1524000"/>
            <a:ext cx="5207000" cy="1079500"/>
          </a:xfrm>
          <a:prstGeom prst="roundRect">
            <a:avLst>
              <a:gd name="adj" fmla="val 11764"/>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4" id="4"/>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016000" y="1803400"/>
            <a:ext cx="508000" cy="508000"/>
          </a:xfrm>
          <a:prstGeom prst="rect">
            <a:avLst/>
          </a:prstGeom>
        </p:spPr>
      </p:pic>
      <p:sp>
        <p:nvSpPr>
          <p:cNvPr name="AutoShape 5" id="5"/>
          <p:cNvSpPr/>
          <p:nvPr/>
        </p:nvSpPr>
        <p:spPr>
          <a:xfrm rot="0" flipH="false" flipV="false">
            <a:off x="1651000" y="1651000"/>
            <a:ext cx="4064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400">
                <a:solidFill>
                  <a:srgbClr val="3498DB"/>
                </a:solidFill>
                <a:latin typeface="Noto Sans SC"/>
                <a:ea typeface="Noto Sans SC"/>
                <a:cs typeface="Noto Sans SC"/>
                <a:sym typeface="Noto Sans SC"/>
              </a:rPr>
              <a:t>01 / 研究背景</a:t>
            </a:r>
            <a:endParaRPr lang="en-US" sz="1100"/>
          </a:p>
        </p:txBody>
      </p:sp>
      <p:sp>
        <p:nvSpPr>
          <p:cNvPr name="AutoShape 6" id="6"/>
          <p:cNvSpPr/>
          <p:nvPr/>
        </p:nvSpPr>
        <p:spPr>
          <a:xfrm rot="0" flipH="false" flipV="false">
            <a:off x="1651000" y="19558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600">
                <a:solidFill>
                  <a:srgbClr val="2C3E50"/>
                </a:solidFill>
                <a:latin typeface="Noto Sans SC"/>
                <a:ea typeface="Noto Sans SC"/>
                <a:cs typeface="Noto Sans SC"/>
                <a:sym typeface="Noto Sans SC"/>
              </a:rPr>
              <a:t>研究背景与问题提出</a:t>
            </a:r>
            <a:endParaRPr lang="en-US" sz="1100"/>
          </a:p>
        </p:txBody>
      </p:sp>
      <p:sp>
        <p:nvSpPr>
          <p:cNvPr name="AutoShape 7" id="7"/>
          <p:cNvSpPr/>
          <p:nvPr/>
        </p:nvSpPr>
        <p:spPr>
          <a:xfrm rot="0" flipH="false" flipV="false">
            <a:off x="6223000" y="1524000"/>
            <a:ext cx="5207000" cy="1079500"/>
          </a:xfrm>
          <a:prstGeom prst="roundRect">
            <a:avLst>
              <a:gd name="adj" fmla="val 11764"/>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8" id="8"/>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6477000" y="1803400"/>
            <a:ext cx="508000" cy="508000"/>
          </a:xfrm>
          <a:prstGeom prst="rect">
            <a:avLst/>
          </a:prstGeom>
        </p:spPr>
      </p:pic>
      <p:sp>
        <p:nvSpPr>
          <p:cNvPr name="AutoShape 9" id="9"/>
          <p:cNvSpPr/>
          <p:nvPr/>
        </p:nvSpPr>
        <p:spPr>
          <a:xfrm rot="0" flipH="false" flipV="false">
            <a:off x="7112000" y="1651000"/>
            <a:ext cx="4064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400">
                <a:solidFill>
                  <a:srgbClr val="3498DB"/>
                </a:solidFill>
                <a:latin typeface="Noto Sans SC"/>
                <a:ea typeface="Noto Sans SC"/>
                <a:cs typeface="Noto Sans SC"/>
                <a:sym typeface="Noto Sans SC"/>
              </a:rPr>
              <a:t>02 / 文献综述</a:t>
            </a:r>
            <a:endParaRPr lang="en-US" sz="1100"/>
          </a:p>
        </p:txBody>
      </p:sp>
      <p:sp>
        <p:nvSpPr>
          <p:cNvPr name="AutoShape 10" id="10"/>
          <p:cNvSpPr/>
          <p:nvPr/>
        </p:nvSpPr>
        <p:spPr>
          <a:xfrm rot="0" flipH="false" flipV="false">
            <a:off x="7112000" y="19558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600">
                <a:solidFill>
                  <a:srgbClr val="2C3E50"/>
                </a:solidFill>
                <a:latin typeface="Noto Sans SC"/>
                <a:ea typeface="Noto Sans SC"/>
                <a:cs typeface="Noto Sans SC"/>
                <a:sym typeface="Noto Sans SC"/>
              </a:rPr>
              <a:t>文献综述与理论基础</a:t>
            </a:r>
            <a:endParaRPr lang="en-US" sz="1100"/>
          </a:p>
        </p:txBody>
      </p:sp>
      <p:sp>
        <p:nvSpPr>
          <p:cNvPr name="AutoShape 11" id="11"/>
          <p:cNvSpPr/>
          <p:nvPr/>
        </p:nvSpPr>
        <p:spPr>
          <a:xfrm rot="0" flipH="false" flipV="false">
            <a:off x="762000" y="2794000"/>
            <a:ext cx="5207000" cy="1079500"/>
          </a:xfrm>
          <a:prstGeom prst="roundRect">
            <a:avLst>
              <a:gd name="adj" fmla="val 11764"/>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12" id="12"/>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1016000" y="3073400"/>
            <a:ext cx="508000" cy="508000"/>
          </a:xfrm>
          <a:prstGeom prst="rect">
            <a:avLst/>
          </a:prstGeom>
        </p:spPr>
      </p:pic>
      <p:sp>
        <p:nvSpPr>
          <p:cNvPr name="AutoShape 13" id="13"/>
          <p:cNvSpPr/>
          <p:nvPr/>
        </p:nvSpPr>
        <p:spPr>
          <a:xfrm rot="0" flipH="false" flipV="false">
            <a:off x="1651000" y="2921000"/>
            <a:ext cx="4064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400">
                <a:solidFill>
                  <a:srgbClr val="3498DB"/>
                </a:solidFill>
                <a:latin typeface="Noto Sans SC"/>
                <a:ea typeface="Noto Sans SC"/>
                <a:cs typeface="Noto Sans SC"/>
                <a:sym typeface="Noto Sans SC"/>
              </a:rPr>
              <a:t>03 / 技术路线</a:t>
            </a:r>
            <a:endParaRPr lang="en-US" sz="1100"/>
          </a:p>
        </p:txBody>
      </p:sp>
      <p:sp>
        <p:nvSpPr>
          <p:cNvPr name="AutoShape 14" id="14"/>
          <p:cNvSpPr/>
          <p:nvPr/>
        </p:nvSpPr>
        <p:spPr>
          <a:xfrm rot="0" flipH="false" flipV="false">
            <a:off x="1651000" y="32258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600">
                <a:solidFill>
                  <a:srgbClr val="2C3E50"/>
                </a:solidFill>
                <a:latin typeface="Noto Sans SC"/>
                <a:ea typeface="Noto Sans SC"/>
                <a:cs typeface="Noto Sans SC"/>
                <a:sym typeface="Noto Sans SC"/>
              </a:rPr>
              <a:t>研究思路与技术路线</a:t>
            </a:r>
            <a:endParaRPr lang="en-US" sz="1100"/>
          </a:p>
        </p:txBody>
      </p:sp>
      <p:sp>
        <p:nvSpPr>
          <p:cNvPr name="AutoShape 15" id="15"/>
          <p:cNvSpPr/>
          <p:nvPr/>
        </p:nvSpPr>
        <p:spPr>
          <a:xfrm rot="0" flipH="false" flipV="false">
            <a:off x="6223000" y="2794000"/>
            <a:ext cx="5207000" cy="1079500"/>
          </a:xfrm>
          <a:prstGeom prst="roundRect">
            <a:avLst>
              <a:gd name="adj" fmla="val 11764"/>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16" id="16"/>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6477000" y="3073400"/>
            <a:ext cx="508000" cy="508000"/>
          </a:xfrm>
          <a:prstGeom prst="rect">
            <a:avLst/>
          </a:prstGeom>
        </p:spPr>
      </p:pic>
      <p:sp>
        <p:nvSpPr>
          <p:cNvPr name="AutoShape 17" id="17"/>
          <p:cNvSpPr/>
          <p:nvPr/>
        </p:nvSpPr>
        <p:spPr>
          <a:xfrm rot="0" flipH="false" flipV="false">
            <a:off x="7112000" y="2921000"/>
            <a:ext cx="4064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400">
                <a:solidFill>
                  <a:srgbClr val="3498DB"/>
                </a:solidFill>
                <a:latin typeface="Noto Sans SC"/>
                <a:ea typeface="Noto Sans SC"/>
                <a:cs typeface="Noto Sans SC"/>
                <a:sym typeface="Noto Sans SC"/>
              </a:rPr>
              <a:t>04 / 核心成果</a:t>
            </a:r>
            <a:endParaRPr lang="en-US" sz="1100"/>
          </a:p>
        </p:txBody>
      </p:sp>
      <p:sp>
        <p:nvSpPr>
          <p:cNvPr name="AutoShape 18" id="18"/>
          <p:cNvSpPr/>
          <p:nvPr/>
        </p:nvSpPr>
        <p:spPr>
          <a:xfrm rot="0" flipH="false" flipV="false">
            <a:off x="7112000" y="32258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600">
                <a:solidFill>
                  <a:srgbClr val="2C3E50"/>
                </a:solidFill>
                <a:latin typeface="Noto Sans SC"/>
                <a:ea typeface="Noto Sans SC"/>
                <a:cs typeface="Noto Sans SC"/>
                <a:sym typeface="Noto Sans SC"/>
              </a:rPr>
              <a:t>核心研究内容与成果</a:t>
            </a:r>
            <a:endParaRPr lang="en-US" sz="1100"/>
          </a:p>
        </p:txBody>
      </p:sp>
      <p:sp>
        <p:nvSpPr>
          <p:cNvPr name="AutoShape 19" id="19"/>
          <p:cNvSpPr/>
          <p:nvPr/>
        </p:nvSpPr>
        <p:spPr>
          <a:xfrm rot="0" flipH="false" flipV="false">
            <a:off x="762000" y="4064000"/>
            <a:ext cx="5207000" cy="1079500"/>
          </a:xfrm>
          <a:prstGeom prst="roundRect">
            <a:avLst>
              <a:gd name="adj" fmla="val 11764"/>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20" id="20"/>
          <p:cNvPicPr>
            <a:picLocks noChangeAspect="true"/>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0" flipH="false" flipV="false">
            <a:off x="1016000" y="4343400"/>
            <a:ext cx="508000" cy="508000"/>
          </a:xfrm>
          <a:prstGeom prst="rect">
            <a:avLst/>
          </a:prstGeom>
        </p:spPr>
      </p:pic>
      <p:sp>
        <p:nvSpPr>
          <p:cNvPr name="AutoShape 21" id="21"/>
          <p:cNvSpPr/>
          <p:nvPr/>
        </p:nvSpPr>
        <p:spPr>
          <a:xfrm rot="0" flipH="false" flipV="false">
            <a:off x="1651000" y="4191000"/>
            <a:ext cx="4064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400">
                <a:solidFill>
                  <a:srgbClr val="3498DB"/>
                </a:solidFill>
                <a:latin typeface="Noto Sans SC"/>
                <a:ea typeface="Noto Sans SC"/>
                <a:cs typeface="Noto Sans SC"/>
                <a:sym typeface="Noto Sans SC"/>
              </a:rPr>
              <a:t>05 / 实验分析</a:t>
            </a:r>
            <a:endParaRPr lang="en-US" sz="1100"/>
          </a:p>
        </p:txBody>
      </p:sp>
      <p:sp>
        <p:nvSpPr>
          <p:cNvPr name="AutoShape 22" id="22"/>
          <p:cNvSpPr/>
          <p:nvPr/>
        </p:nvSpPr>
        <p:spPr>
          <a:xfrm rot="0" flipH="false" flipV="false">
            <a:off x="1651000" y="44958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600">
                <a:solidFill>
                  <a:srgbClr val="2C3E50"/>
                </a:solidFill>
                <a:latin typeface="Noto Sans SC"/>
                <a:ea typeface="Noto Sans SC"/>
                <a:cs typeface="Noto Sans SC"/>
                <a:sym typeface="Noto Sans SC"/>
              </a:rPr>
              <a:t>实验设计与数据分析</a:t>
            </a:r>
            <a:endParaRPr lang="en-US" sz="1100"/>
          </a:p>
        </p:txBody>
      </p:sp>
      <p:sp>
        <p:nvSpPr>
          <p:cNvPr name="AutoShape 23" id="23"/>
          <p:cNvSpPr/>
          <p:nvPr/>
        </p:nvSpPr>
        <p:spPr>
          <a:xfrm rot="0" flipH="false" flipV="false">
            <a:off x="6223000" y="4064000"/>
            <a:ext cx="5207000" cy="1079500"/>
          </a:xfrm>
          <a:prstGeom prst="roundRect">
            <a:avLst>
              <a:gd name="adj" fmla="val 11764"/>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24" id="24"/>
          <p:cNvPicPr>
            <a:picLocks noChangeAspect="true"/>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0" flipH="false" flipV="false">
            <a:off x="6477000" y="4343400"/>
            <a:ext cx="508000" cy="508000"/>
          </a:xfrm>
          <a:prstGeom prst="rect">
            <a:avLst/>
          </a:prstGeom>
        </p:spPr>
      </p:pic>
      <p:sp>
        <p:nvSpPr>
          <p:cNvPr name="AutoShape 25" id="25"/>
          <p:cNvSpPr/>
          <p:nvPr/>
        </p:nvSpPr>
        <p:spPr>
          <a:xfrm rot="0" flipH="false" flipV="false">
            <a:off x="7112000" y="4191000"/>
            <a:ext cx="4064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400">
                <a:solidFill>
                  <a:srgbClr val="3498DB"/>
                </a:solidFill>
                <a:latin typeface="Noto Sans SC"/>
                <a:ea typeface="Noto Sans SC"/>
                <a:cs typeface="Noto Sans SC"/>
                <a:sym typeface="Noto Sans SC"/>
              </a:rPr>
              <a:t>06 / 创新贡献</a:t>
            </a:r>
            <a:endParaRPr lang="en-US" sz="1100"/>
          </a:p>
        </p:txBody>
      </p:sp>
      <p:sp>
        <p:nvSpPr>
          <p:cNvPr name="AutoShape 26" id="26"/>
          <p:cNvSpPr/>
          <p:nvPr/>
        </p:nvSpPr>
        <p:spPr>
          <a:xfrm rot="0" flipH="false" flipV="false">
            <a:off x="7112000" y="44958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600">
                <a:solidFill>
                  <a:srgbClr val="2C3E50"/>
                </a:solidFill>
                <a:latin typeface="Noto Sans SC"/>
                <a:ea typeface="Noto Sans SC"/>
                <a:cs typeface="Noto Sans SC"/>
                <a:sym typeface="Noto Sans SC"/>
              </a:rPr>
              <a:t>研究创新点与贡献</a:t>
            </a:r>
            <a:endParaRPr lang="en-US" sz="1100"/>
          </a:p>
        </p:txBody>
      </p:sp>
      <p:sp>
        <p:nvSpPr>
          <p:cNvPr name="AutoShape 27" id="27"/>
          <p:cNvSpPr/>
          <p:nvPr/>
        </p:nvSpPr>
        <p:spPr>
          <a:xfrm rot="0" flipH="false" flipV="false">
            <a:off x="762000" y="5334000"/>
            <a:ext cx="5207000" cy="1079500"/>
          </a:xfrm>
          <a:prstGeom prst="roundRect">
            <a:avLst>
              <a:gd name="adj" fmla="val 11764"/>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28" id="28"/>
          <p:cNvPicPr>
            <a:picLocks noChangeAspect="true"/>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rot="0" flipH="false" flipV="false">
            <a:off x="1016000" y="5613400"/>
            <a:ext cx="508000" cy="508000"/>
          </a:xfrm>
          <a:prstGeom prst="rect">
            <a:avLst/>
          </a:prstGeom>
        </p:spPr>
      </p:pic>
      <p:sp>
        <p:nvSpPr>
          <p:cNvPr name="AutoShape 29" id="29"/>
          <p:cNvSpPr/>
          <p:nvPr/>
        </p:nvSpPr>
        <p:spPr>
          <a:xfrm rot="0" flipH="false" flipV="false">
            <a:off x="1651000" y="5461000"/>
            <a:ext cx="4064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400">
                <a:solidFill>
                  <a:srgbClr val="3498DB"/>
                </a:solidFill>
                <a:latin typeface="Noto Sans SC"/>
                <a:ea typeface="Noto Sans SC"/>
                <a:cs typeface="Noto Sans SC"/>
                <a:sym typeface="Noto Sans SC"/>
              </a:rPr>
              <a:t>07 / 总结展望</a:t>
            </a:r>
            <a:endParaRPr lang="en-US" sz="1100"/>
          </a:p>
        </p:txBody>
      </p:sp>
      <p:sp>
        <p:nvSpPr>
          <p:cNvPr name="AutoShape 30" id="30"/>
          <p:cNvSpPr/>
          <p:nvPr/>
        </p:nvSpPr>
        <p:spPr>
          <a:xfrm rot="0" flipH="false" flipV="false">
            <a:off x="1651000" y="57658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600">
                <a:solidFill>
                  <a:srgbClr val="2C3E50"/>
                </a:solidFill>
                <a:latin typeface="Noto Sans SC"/>
                <a:ea typeface="Noto Sans SC"/>
                <a:cs typeface="Noto Sans SC"/>
                <a:sym typeface="Noto Sans SC"/>
              </a:rPr>
              <a:t>结论与未来展望</a:t>
            </a:r>
            <a:endParaRPr lang="en-US" sz="1100"/>
          </a:p>
        </p:txBody>
      </p:sp>
      <p:sp>
        <p:nvSpPr>
          <p:cNvPr name="AutoShape 31" id="31"/>
          <p:cNvSpPr/>
          <p:nvPr/>
        </p:nvSpPr>
        <p:spPr>
          <a:xfrm rot="0" flipH="false" flipV="false">
            <a:off x="6223000" y="5334000"/>
            <a:ext cx="5207000" cy="1079500"/>
          </a:xfrm>
          <a:prstGeom prst="roundRect">
            <a:avLst>
              <a:gd name="adj" fmla="val 11764"/>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32" id="32"/>
          <p:cNvPicPr>
            <a:picLocks noChangeAspect="true"/>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rot="0" flipH="false" flipV="false">
            <a:off x="6477000" y="5613400"/>
            <a:ext cx="508000" cy="508000"/>
          </a:xfrm>
          <a:prstGeom prst="rect">
            <a:avLst/>
          </a:prstGeom>
        </p:spPr>
      </p:pic>
      <p:sp>
        <p:nvSpPr>
          <p:cNvPr name="AutoShape 33" id="33"/>
          <p:cNvSpPr/>
          <p:nvPr/>
        </p:nvSpPr>
        <p:spPr>
          <a:xfrm rot="0" flipH="false" flipV="false">
            <a:off x="7112000" y="5461000"/>
            <a:ext cx="4064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400">
                <a:solidFill>
                  <a:srgbClr val="3498DB"/>
                </a:solidFill>
                <a:latin typeface="Noto Sans SC"/>
                <a:ea typeface="Noto Sans SC"/>
                <a:cs typeface="Noto Sans SC"/>
                <a:sym typeface="Noto Sans SC"/>
              </a:rPr>
              <a:t>08 / 致谢</a:t>
            </a:r>
            <a:endParaRPr lang="en-US" sz="1100"/>
          </a:p>
        </p:txBody>
      </p:sp>
      <p:sp>
        <p:nvSpPr>
          <p:cNvPr name="AutoShape 34" id="34"/>
          <p:cNvSpPr/>
          <p:nvPr/>
        </p:nvSpPr>
        <p:spPr>
          <a:xfrm rot="0" flipH="false" flipV="false">
            <a:off x="7112000" y="57658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600">
                <a:solidFill>
                  <a:srgbClr val="2C3E50"/>
                </a:solidFill>
                <a:latin typeface="Noto Sans SC"/>
                <a:ea typeface="Noto Sans SC"/>
                <a:cs typeface="Noto Sans SC"/>
                <a:sym typeface="Noto Sans SC"/>
              </a:rPr>
              <a:t>致谢</a:t>
            </a:r>
            <a:endParaRPr lang="en-US" sz="1100"/>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762000" y="508000"/>
            <a:ext cx="10668000" cy="5715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3200">
                <a:solidFill>
                  <a:srgbClr val="2C3E50"/>
                </a:solidFill>
                <a:latin typeface="Noto Sans SC"/>
                <a:ea typeface="Noto Sans SC"/>
                <a:cs typeface="Noto Sans SC"/>
                <a:sym typeface="Noto Sans SC"/>
              </a:rPr>
              <a:t>研究背景与问题提出</a:t>
            </a:r>
            <a:endParaRPr lang="en-US" sz="1100"/>
          </a:p>
        </p:txBody>
      </p:sp>
      <p:sp>
        <p:nvSpPr>
          <p:cNvPr name="AutoShape 3" id="3"/>
          <p:cNvSpPr/>
          <p:nvPr/>
        </p:nvSpPr>
        <p:spPr>
          <a:xfrm rot="0" flipH="false" flipV="false">
            <a:off x="762000" y="1397000"/>
            <a:ext cx="5207000" cy="2349500"/>
          </a:xfrm>
          <a:prstGeom prst="roundRect">
            <a:avLst>
              <a:gd name="adj" fmla="val 5405"/>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4" id="4"/>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016000" y="1651000"/>
            <a:ext cx="355600" cy="355600"/>
          </a:xfrm>
          <a:prstGeom prst="rect">
            <a:avLst/>
          </a:prstGeom>
        </p:spPr>
      </p:pic>
      <p:sp>
        <p:nvSpPr>
          <p:cNvPr name="AutoShape 5" id="5"/>
          <p:cNvSpPr/>
          <p:nvPr/>
        </p:nvSpPr>
        <p:spPr>
          <a:xfrm rot="0" flipH="false" flipV="false">
            <a:off x="1498600" y="1625600"/>
            <a:ext cx="4191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领域现状与挑战</a:t>
            </a:r>
            <a:endParaRPr lang="en-US" sz="1100"/>
          </a:p>
        </p:txBody>
      </p:sp>
      <p:cxnSp>
        <p:nvCxnSpPr>
          <p:cNvPr name="Connector 6" id="6"/>
          <p:cNvCxnSpPr/>
          <p:nvPr/>
        </p:nvCxnSpPr>
        <p:spPr>
          <a:xfrm rot="-9291" flipH="false" flipV="false">
            <a:off x="1016009" y="2089150"/>
            <a:ext cx="4699000" cy="12700"/>
          </a:xfrm>
          <a:prstGeom prst="line">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sp>
        <p:nvSpPr>
          <p:cNvPr name="AutoShape 7" id="7"/>
          <p:cNvSpPr/>
          <p:nvPr/>
        </p:nvSpPr>
        <p:spPr>
          <a:xfrm rot="0" flipH="false" flipV="false">
            <a:off x="1016000" y="2222500"/>
            <a:ext cx="4699000" cy="1270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5D6D7E"/>
                </a:solidFill>
                <a:latin typeface="Noto Sans SC"/>
                <a:ea typeface="Noto Sans SC"/>
                <a:cs typeface="Noto Sans SC"/>
                <a:sym typeface="Noto Sans SC"/>
              </a:rPr>
              <a:t>本领域近年来在技术架构与应用场景上取得了显著突破，市场规模呈指数级增长。然而，随着数据规模的扩大，系统在实时性与鲁棒性方面面临严峻挑战，现有架构难以满足高并发场景下的需求。</a:t>
            </a:r>
            <a:endParaRPr lang="en-US" sz="1100"/>
          </a:p>
        </p:txBody>
      </p:sp>
      <p:sp>
        <p:nvSpPr>
          <p:cNvPr name="AutoShape 8" id="8"/>
          <p:cNvSpPr/>
          <p:nvPr/>
        </p:nvSpPr>
        <p:spPr>
          <a:xfrm rot="0" flipH="false" flipV="false">
            <a:off x="762000" y="4000500"/>
            <a:ext cx="5207000" cy="2349500"/>
          </a:xfrm>
          <a:prstGeom prst="roundRect">
            <a:avLst>
              <a:gd name="adj" fmla="val 5405"/>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9" id="9"/>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1016000" y="4254500"/>
            <a:ext cx="355600" cy="355600"/>
          </a:xfrm>
          <a:prstGeom prst="rect">
            <a:avLst/>
          </a:prstGeom>
        </p:spPr>
      </p:pic>
      <p:sp>
        <p:nvSpPr>
          <p:cNvPr name="AutoShape 10" id="10"/>
          <p:cNvSpPr/>
          <p:nvPr/>
        </p:nvSpPr>
        <p:spPr>
          <a:xfrm rot="0" flipH="false" flipV="false">
            <a:off x="1498600" y="4229100"/>
            <a:ext cx="4191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行业痛点与学术空白</a:t>
            </a:r>
            <a:endParaRPr lang="en-US" sz="1100"/>
          </a:p>
        </p:txBody>
      </p:sp>
      <p:cxnSp>
        <p:nvCxnSpPr>
          <p:cNvPr name="Connector 11" id="11"/>
          <p:cNvCxnSpPr/>
          <p:nvPr/>
        </p:nvCxnSpPr>
        <p:spPr>
          <a:xfrm rot="-9291" flipH="false" flipV="false">
            <a:off x="1016009" y="4692650"/>
            <a:ext cx="4699000" cy="12700"/>
          </a:xfrm>
          <a:prstGeom prst="line">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sp>
        <p:nvSpPr>
          <p:cNvPr name="AutoShape 12" id="12"/>
          <p:cNvSpPr/>
          <p:nvPr/>
        </p:nvSpPr>
        <p:spPr>
          <a:xfrm rot="0" flipH="false" flipV="false">
            <a:off x="1016000" y="4826000"/>
            <a:ext cx="4699000" cy="1270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5D6D7E"/>
                </a:solidFill>
                <a:latin typeface="Noto Sans SC"/>
                <a:ea typeface="Noto Sans SC"/>
                <a:cs typeface="Noto Sans SC"/>
                <a:sym typeface="Noto Sans SC"/>
              </a:rPr>
              <a:t>现有方法在处理非结构化数据时存在特征提取效率低、模型泛化能力弱的问题。学术界尚未建立统一的动态评估标准，导致不同研究成果难以横向对比，形成了明显的学术空白。</a:t>
            </a:r>
            <a:endParaRPr lang="en-US" sz="1100"/>
          </a:p>
        </p:txBody>
      </p:sp>
      <p:sp>
        <p:nvSpPr>
          <p:cNvPr name="AutoShape 13" id="13"/>
          <p:cNvSpPr/>
          <p:nvPr/>
        </p:nvSpPr>
        <p:spPr>
          <a:xfrm rot="0" flipH="false" flipV="false">
            <a:off x="6223000" y="1397000"/>
            <a:ext cx="5207000" cy="2349500"/>
          </a:xfrm>
          <a:prstGeom prst="roundRect">
            <a:avLst>
              <a:gd name="adj" fmla="val 5405"/>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14" id="14"/>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6477000" y="1651000"/>
            <a:ext cx="355600" cy="355600"/>
          </a:xfrm>
          <a:prstGeom prst="rect">
            <a:avLst/>
          </a:prstGeom>
        </p:spPr>
      </p:pic>
      <p:sp>
        <p:nvSpPr>
          <p:cNvPr name="AutoShape 15" id="15"/>
          <p:cNvSpPr/>
          <p:nvPr/>
        </p:nvSpPr>
        <p:spPr>
          <a:xfrm rot="0" flipH="false" flipV="false">
            <a:off x="6959600" y="1625600"/>
            <a:ext cx="4191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研究意义与价值</a:t>
            </a:r>
            <a:endParaRPr lang="en-US" sz="1100"/>
          </a:p>
        </p:txBody>
      </p:sp>
      <p:cxnSp>
        <p:nvCxnSpPr>
          <p:cNvPr name="Connector 16" id="16"/>
          <p:cNvCxnSpPr/>
          <p:nvPr/>
        </p:nvCxnSpPr>
        <p:spPr>
          <a:xfrm rot="-9291" flipH="false" flipV="false">
            <a:off x="6477009" y="2089150"/>
            <a:ext cx="4699000" cy="12700"/>
          </a:xfrm>
          <a:prstGeom prst="line">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sp>
        <p:nvSpPr>
          <p:cNvPr name="AutoShape 17" id="17"/>
          <p:cNvSpPr/>
          <p:nvPr/>
        </p:nvSpPr>
        <p:spPr>
          <a:xfrm rot="0" flipH="false" flipV="false">
            <a:off x="6477000" y="2222500"/>
            <a:ext cx="4699000" cy="1270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5D6D7E"/>
                </a:solidFill>
                <a:latin typeface="Noto Sans SC"/>
                <a:ea typeface="Noto Sans SC"/>
                <a:cs typeface="Noto Sans SC"/>
                <a:sym typeface="Noto Sans SC"/>
              </a:rPr>
              <a:t>理论上，本研究将完善动态系统的基础理论框架；实践上，提出的优化方案预计能将处理效率提升30%以上，为行业提供更具性价比的技术解决方案，推动产业智能化升级。</a:t>
            </a:r>
            <a:endParaRPr lang="en-US" sz="1100"/>
          </a:p>
        </p:txBody>
      </p:sp>
      <p:sp>
        <p:nvSpPr>
          <p:cNvPr name="AutoShape 18" id="18"/>
          <p:cNvSpPr/>
          <p:nvPr/>
        </p:nvSpPr>
        <p:spPr>
          <a:xfrm rot="0" flipH="false" flipV="false">
            <a:off x="6223000" y="4000500"/>
            <a:ext cx="5207000" cy="2349500"/>
          </a:xfrm>
          <a:prstGeom prst="roundRect">
            <a:avLst>
              <a:gd name="adj" fmla="val 5405"/>
            </a:avLst>
          </a:prstGeom>
          <a:solidFill>
            <a:srgbClr val="FFFFFF">
              <a:alpha val="100000"/>
            </a:srgbClr>
          </a:solidFill>
          <a:ln w="25400" cmpd="sng" cap="flat">
            <a:noFill/>
            <a:prstDash val="solid"/>
            <a:round/>
          </a:ln>
          <a:effectLst>
            <a:outerShdw dir="27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19" id="19"/>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6477000" y="4254500"/>
            <a:ext cx="355600" cy="355600"/>
          </a:xfrm>
          <a:prstGeom prst="rect">
            <a:avLst/>
          </a:prstGeom>
        </p:spPr>
      </p:pic>
      <p:sp>
        <p:nvSpPr>
          <p:cNvPr name="AutoShape 20" id="20"/>
          <p:cNvSpPr/>
          <p:nvPr/>
        </p:nvSpPr>
        <p:spPr>
          <a:xfrm rot="0" flipH="false" flipV="false">
            <a:off x="6959600" y="4229100"/>
            <a:ext cx="4191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核心研究问题</a:t>
            </a:r>
            <a:endParaRPr lang="en-US" sz="1100"/>
          </a:p>
        </p:txBody>
      </p:sp>
      <p:cxnSp>
        <p:nvCxnSpPr>
          <p:cNvPr name="Connector 21" id="21"/>
          <p:cNvCxnSpPr/>
          <p:nvPr/>
        </p:nvCxnSpPr>
        <p:spPr>
          <a:xfrm rot="-9291" flipH="false" flipV="false">
            <a:off x="6477009" y="4692650"/>
            <a:ext cx="4699000" cy="12700"/>
          </a:xfrm>
          <a:prstGeom prst="line">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sp>
        <p:nvSpPr>
          <p:cNvPr name="AutoShape 22" id="22"/>
          <p:cNvSpPr/>
          <p:nvPr/>
        </p:nvSpPr>
        <p:spPr>
          <a:xfrm rot="0" flipH="false" flipV="false">
            <a:off x="6477000" y="4826000"/>
            <a:ext cx="4699000" cy="1270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5D6D7E"/>
                </a:solidFill>
                <a:latin typeface="Noto Sans SC"/>
                <a:ea typeface="Noto Sans SC"/>
                <a:cs typeface="Noto Sans SC"/>
                <a:sym typeface="Noto Sans SC"/>
              </a:rPr>
              <a:t>本研究旨在解决：如何构建一种自适应的动态特征提取机制，以突破现有模型在复杂环境下的性能瓶颈，实现高精度与高效率的统一？</a:t>
            </a:r>
            <a:endParaRPr lang="en-US" sz="1100"/>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762000" y="508000"/>
            <a:ext cx="10668000" cy="635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3200">
                <a:solidFill>
                  <a:srgbClr val="2C3E50"/>
                </a:solidFill>
                <a:latin typeface="Noto Sans SC"/>
                <a:ea typeface="Noto Sans SC"/>
                <a:cs typeface="Noto Sans SC"/>
                <a:sym typeface="Noto Sans SC"/>
              </a:rPr>
              <a:t>2. 文献综述与理论基础</a:t>
            </a:r>
            <a:endParaRPr lang="en-US" sz="1100"/>
          </a:p>
        </p:txBody>
      </p:sp>
      <p:sp>
        <p:nvSpPr>
          <p:cNvPr name="AutoShape 3" id="3"/>
          <p:cNvSpPr/>
          <p:nvPr/>
        </p:nvSpPr>
        <p:spPr>
          <a:xfrm rot="0" flipH="false" flipV="false">
            <a:off x="762000" y="1397000"/>
            <a:ext cx="5207000" cy="2286000"/>
          </a:xfrm>
          <a:prstGeom prst="roundRect">
            <a:avLst>
              <a:gd name="adj" fmla="val 5555"/>
            </a:avLst>
          </a:prstGeom>
          <a:solidFill>
            <a:srgbClr val="FFFFFF">
              <a:alpha val="100000"/>
            </a:srgbClr>
          </a:solidFill>
          <a:ln w="25400" cmpd="sng" cap="flat">
            <a:noFill/>
            <a:prstDash val="solid"/>
            <a:round/>
          </a:ln>
          <a:effectLst>
            <a:outerShdw dir="2700000" dist="50800" blurRad="127000" algn="tl" rotWithShape="false">
              <a:srgbClr val="000000">
                <a:alpha val="8000"/>
              </a:srgbClr>
            </a:outerShdw>
          </a:effectLst>
        </p:spPr>
        <p:txBody>
          <a:bodyPr anchor="ctr" rtlCol="false" vert="horz" wrap="square" lIns="63500" rIns="63500" tIns="63500" bIns="63500"/>
          <a:lstStyle/>
          <a:p>
            <a:pPr algn="ctr">
              <a:defRPr/>
            </a:pPr>
            <a:endParaRPr/>
          </a:p>
        </p:txBody>
      </p:sp>
      <p:pic>
        <p:nvPicPr>
          <p:cNvPr name="Picture 4" id="4"/>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016000" y="1651000"/>
            <a:ext cx="406400" cy="406400"/>
          </a:xfrm>
          <a:prstGeom prst="rect">
            <a:avLst/>
          </a:prstGeom>
        </p:spPr>
      </p:pic>
      <p:sp>
        <p:nvSpPr>
          <p:cNvPr name="AutoShape 5" id="5"/>
          <p:cNvSpPr/>
          <p:nvPr/>
        </p:nvSpPr>
        <p:spPr>
          <a:xfrm rot="0" flipH="false" flipV="false">
            <a:off x="1524000" y="1651000"/>
            <a:ext cx="4191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国外研究进展</a:t>
            </a:r>
            <a:endParaRPr lang="en-US" sz="1100"/>
          </a:p>
        </p:txBody>
      </p:sp>
      <p:cxnSp>
        <p:nvCxnSpPr>
          <p:cNvPr name="Connector 6" id="6"/>
          <p:cNvCxnSpPr/>
          <p:nvPr/>
        </p:nvCxnSpPr>
        <p:spPr>
          <a:xfrm rot="-9291" flipH="false" flipV="false">
            <a:off x="1016009" y="2089150"/>
            <a:ext cx="4699000" cy="12700"/>
          </a:xfrm>
          <a:prstGeom prst="straightConnector1">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sp>
        <p:nvSpPr>
          <p:cNvPr name="AutoShape 7" id="7"/>
          <p:cNvSpPr/>
          <p:nvPr/>
        </p:nvSpPr>
        <p:spPr>
          <a:xfrm rot="0" flipH="false" flipV="false">
            <a:off x="1016000" y="2222500"/>
            <a:ext cx="4699000" cy="1270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7F8C8D"/>
                </a:solidFill>
                <a:latin typeface="Noto Sans SC"/>
                <a:ea typeface="Noto Sans SC"/>
                <a:cs typeface="Noto Sans SC"/>
                <a:sym typeface="Noto Sans SC"/>
              </a:rPr>
              <a:t>梳理国际上关于本研究主题的重要理论、方法和代表性成果，引用关键学者的观点，重点关注该领域的开创性工作。</a:t>
            </a:r>
            <a:endParaRPr lang="en-US" sz="1100"/>
          </a:p>
        </p:txBody>
      </p:sp>
      <p:sp>
        <p:nvSpPr>
          <p:cNvPr name="AutoShape 8" id="8"/>
          <p:cNvSpPr/>
          <p:nvPr/>
        </p:nvSpPr>
        <p:spPr>
          <a:xfrm rot="0" flipH="false" flipV="false">
            <a:off x="6223000" y="1397000"/>
            <a:ext cx="5207000" cy="2286000"/>
          </a:xfrm>
          <a:prstGeom prst="roundRect">
            <a:avLst>
              <a:gd name="adj" fmla="val 5555"/>
            </a:avLst>
          </a:prstGeom>
          <a:solidFill>
            <a:srgbClr val="FFFFFF">
              <a:alpha val="100000"/>
            </a:srgbClr>
          </a:solidFill>
          <a:ln w="25400" cmpd="sng" cap="flat">
            <a:noFill/>
            <a:prstDash val="solid"/>
            <a:round/>
          </a:ln>
          <a:effectLst>
            <a:outerShdw dir="2700000" dist="50800" blurRad="127000" algn="tl" rotWithShape="false">
              <a:srgbClr val="000000">
                <a:alpha val="8000"/>
              </a:srgbClr>
            </a:outerShdw>
          </a:effectLst>
        </p:spPr>
        <p:txBody>
          <a:bodyPr anchor="ctr" rtlCol="false" vert="horz" wrap="square" lIns="63500" rIns="63500" tIns="63500" bIns="63500"/>
          <a:lstStyle/>
          <a:p>
            <a:pPr algn="ctr">
              <a:defRPr/>
            </a:pPr>
            <a:endParaRPr/>
          </a:p>
        </p:txBody>
      </p:sp>
      <p:pic>
        <p:nvPicPr>
          <p:cNvPr name="Picture 9" id="9"/>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6477000" y="1651000"/>
            <a:ext cx="406400" cy="406400"/>
          </a:xfrm>
          <a:prstGeom prst="rect">
            <a:avLst/>
          </a:prstGeom>
        </p:spPr>
      </p:pic>
      <p:sp>
        <p:nvSpPr>
          <p:cNvPr name="AutoShape 10" id="10"/>
          <p:cNvSpPr/>
          <p:nvPr/>
        </p:nvSpPr>
        <p:spPr>
          <a:xfrm rot="0" flipH="false" flipV="false">
            <a:off x="6985000" y="1651000"/>
            <a:ext cx="4191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国内研究进展</a:t>
            </a:r>
            <a:endParaRPr lang="en-US" sz="1100"/>
          </a:p>
        </p:txBody>
      </p:sp>
      <p:cxnSp>
        <p:nvCxnSpPr>
          <p:cNvPr name="Connector 11" id="11"/>
          <p:cNvCxnSpPr/>
          <p:nvPr/>
        </p:nvCxnSpPr>
        <p:spPr>
          <a:xfrm rot="-9291" flipH="false" flipV="false">
            <a:off x="6477009" y="2089150"/>
            <a:ext cx="4699000" cy="12700"/>
          </a:xfrm>
          <a:prstGeom prst="straightConnector1">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sp>
        <p:nvSpPr>
          <p:cNvPr name="AutoShape 12" id="12"/>
          <p:cNvSpPr/>
          <p:nvPr/>
        </p:nvSpPr>
        <p:spPr>
          <a:xfrm rot="0" flipH="false" flipV="false">
            <a:off x="6477000" y="2222500"/>
            <a:ext cx="4699000" cy="1270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7F8C8D"/>
                </a:solidFill>
                <a:latin typeface="Noto Sans SC"/>
                <a:ea typeface="Noto Sans SC"/>
                <a:cs typeface="Noto Sans SC"/>
                <a:sym typeface="Noto Sans SC"/>
              </a:rPr>
              <a:t>总结国内学者在该领域的研究现状、主要贡献和关注焦点，分析本土化的实践应用与发展趋势。</a:t>
            </a:r>
            <a:endParaRPr lang="en-US" sz="1100"/>
          </a:p>
        </p:txBody>
      </p:sp>
      <p:sp>
        <p:nvSpPr>
          <p:cNvPr name="AutoShape 13" id="13"/>
          <p:cNvSpPr/>
          <p:nvPr/>
        </p:nvSpPr>
        <p:spPr>
          <a:xfrm rot="0" flipH="false" flipV="false">
            <a:off x="762000" y="3937000"/>
            <a:ext cx="5207000" cy="2286000"/>
          </a:xfrm>
          <a:prstGeom prst="roundRect">
            <a:avLst>
              <a:gd name="adj" fmla="val 5555"/>
            </a:avLst>
          </a:prstGeom>
          <a:solidFill>
            <a:srgbClr val="FFFFFF">
              <a:alpha val="100000"/>
            </a:srgbClr>
          </a:solidFill>
          <a:ln w="25400" cmpd="sng" cap="flat">
            <a:noFill/>
            <a:prstDash val="solid"/>
            <a:round/>
          </a:ln>
          <a:effectLst>
            <a:outerShdw dir="2700000" dist="50800" blurRad="127000" algn="tl" rotWithShape="false">
              <a:srgbClr val="000000">
                <a:alpha val="8000"/>
              </a:srgbClr>
            </a:outerShdw>
          </a:effectLst>
        </p:spPr>
        <p:txBody>
          <a:bodyPr anchor="ctr" rtlCol="false" vert="horz" wrap="square" lIns="63500" rIns="63500" tIns="63500" bIns="63500"/>
          <a:lstStyle/>
          <a:p>
            <a:pPr algn="ctr">
              <a:defRPr/>
            </a:pPr>
            <a:endParaRPr/>
          </a:p>
        </p:txBody>
      </p:sp>
      <p:pic>
        <p:nvPicPr>
          <p:cNvPr name="Picture 14" id="14"/>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1016000" y="4191000"/>
            <a:ext cx="406400" cy="406400"/>
          </a:xfrm>
          <a:prstGeom prst="rect">
            <a:avLst/>
          </a:prstGeom>
        </p:spPr>
      </p:pic>
      <p:sp>
        <p:nvSpPr>
          <p:cNvPr name="AutoShape 15" id="15"/>
          <p:cNvSpPr/>
          <p:nvPr/>
        </p:nvSpPr>
        <p:spPr>
          <a:xfrm rot="0" flipH="false" flipV="false">
            <a:off x="1524000" y="4191000"/>
            <a:ext cx="4191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现有研究评述</a:t>
            </a:r>
            <a:endParaRPr lang="en-US" sz="1100"/>
          </a:p>
        </p:txBody>
      </p:sp>
      <p:cxnSp>
        <p:nvCxnSpPr>
          <p:cNvPr name="Connector 16" id="16"/>
          <p:cNvCxnSpPr/>
          <p:nvPr/>
        </p:nvCxnSpPr>
        <p:spPr>
          <a:xfrm rot="-9291" flipH="false" flipV="false">
            <a:off x="1016009" y="4629150"/>
            <a:ext cx="4699000" cy="12700"/>
          </a:xfrm>
          <a:prstGeom prst="straightConnector1">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sp>
        <p:nvSpPr>
          <p:cNvPr name="AutoShape 17" id="17"/>
          <p:cNvSpPr/>
          <p:nvPr/>
        </p:nvSpPr>
        <p:spPr>
          <a:xfrm rot="0" flipH="false" flipV="false">
            <a:off x="1016000" y="4762500"/>
            <a:ext cx="4699000" cy="1270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7F8C8D"/>
                </a:solidFill>
                <a:latin typeface="Noto Sans SC"/>
                <a:ea typeface="Noto Sans SC"/>
                <a:cs typeface="Noto Sans SC"/>
                <a:sym typeface="Noto Sans SC"/>
              </a:rPr>
              <a:t>客观分析现有研究的优点与不足，重点指出存在的研究空白或尚未解决的争议点，引出本研究的切入点。</a:t>
            </a:r>
            <a:endParaRPr lang="en-US" sz="1100"/>
          </a:p>
        </p:txBody>
      </p:sp>
      <p:sp>
        <p:nvSpPr>
          <p:cNvPr name="AutoShape 18" id="18"/>
          <p:cNvSpPr/>
          <p:nvPr/>
        </p:nvSpPr>
        <p:spPr>
          <a:xfrm rot="0" flipH="false" flipV="false">
            <a:off x="6223000" y="3937000"/>
            <a:ext cx="5207000" cy="2286000"/>
          </a:xfrm>
          <a:prstGeom prst="roundRect">
            <a:avLst>
              <a:gd name="adj" fmla="val 5555"/>
            </a:avLst>
          </a:prstGeom>
          <a:solidFill>
            <a:srgbClr val="FFFFFF">
              <a:alpha val="100000"/>
            </a:srgbClr>
          </a:solidFill>
          <a:ln w="25400" cmpd="sng" cap="flat">
            <a:noFill/>
            <a:prstDash val="solid"/>
            <a:round/>
          </a:ln>
          <a:effectLst>
            <a:outerShdw dir="2700000" dist="50800" blurRad="127000" algn="tl" rotWithShape="false">
              <a:srgbClr val="000000">
                <a:alpha val="8000"/>
              </a:srgbClr>
            </a:outerShdw>
          </a:effectLst>
        </p:spPr>
        <p:txBody>
          <a:bodyPr anchor="ctr" rtlCol="false" vert="horz" wrap="square" lIns="63500" rIns="63500" tIns="63500" bIns="63500"/>
          <a:lstStyle/>
          <a:p>
            <a:pPr algn="ctr">
              <a:defRPr/>
            </a:pPr>
            <a:endParaRPr/>
          </a:p>
        </p:txBody>
      </p:sp>
      <p:pic>
        <p:nvPicPr>
          <p:cNvPr name="Picture 19" id="19"/>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6477000" y="4191000"/>
            <a:ext cx="406400" cy="406400"/>
          </a:xfrm>
          <a:prstGeom prst="rect">
            <a:avLst/>
          </a:prstGeom>
        </p:spPr>
      </p:pic>
      <p:sp>
        <p:nvSpPr>
          <p:cNvPr name="AutoShape 20" id="20"/>
          <p:cNvSpPr/>
          <p:nvPr/>
        </p:nvSpPr>
        <p:spPr>
          <a:xfrm rot="0" flipH="false" flipV="false">
            <a:off x="6985000" y="4191000"/>
            <a:ext cx="4191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理论基础</a:t>
            </a:r>
            <a:endParaRPr lang="en-US" sz="1100"/>
          </a:p>
        </p:txBody>
      </p:sp>
      <p:cxnSp>
        <p:nvCxnSpPr>
          <p:cNvPr name="Connector 21" id="21"/>
          <p:cNvCxnSpPr/>
          <p:nvPr/>
        </p:nvCxnSpPr>
        <p:spPr>
          <a:xfrm rot="-9291" flipH="false" flipV="false">
            <a:off x="6477009" y="4629150"/>
            <a:ext cx="4699000" cy="12700"/>
          </a:xfrm>
          <a:prstGeom prst="straightConnector1">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sp>
        <p:nvSpPr>
          <p:cNvPr name="AutoShape 22" id="22"/>
          <p:cNvSpPr/>
          <p:nvPr/>
        </p:nvSpPr>
        <p:spPr>
          <a:xfrm rot="0" flipH="false" flipV="false">
            <a:off x="6477000" y="4762500"/>
            <a:ext cx="4699000" cy="1270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7F8C8D"/>
                </a:solidFill>
                <a:latin typeface="Noto Sans SC"/>
                <a:ea typeface="Noto Sans SC"/>
                <a:cs typeface="Noto Sans SC"/>
                <a:sym typeface="Noto Sans SC"/>
              </a:rPr>
              <a:t>阐述本研究所依据的核心理论、模型或概念框架，为后续的研究设计提供坚实的理论支撑。</a:t>
            </a:r>
            <a:endParaRPr lang="en-US" sz="1100"/>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762000" y="508000"/>
            <a:ext cx="10668000" cy="635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3200">
                <a:solidFill>
                  <a:srgbClr val="2C3E50"/>
                </a:solidFill>
                <a:latin typeface="Noto Sans SC"/>
                <a:ea typeface="Noto Sans SC"/>
                <a:cs typeface="Noto Sans SC"/>
                <a:sym typeface="Noto Sans SC"/>
              </a:rPr>
              <a:t>3. 研究思路与技术路线</a:t>
            </a:r>
            <a:endParaRPr lang="en-US" sz="1100"/>
          </a:p>
        </p:txBody>
      </p:sp>
      <p:sp>
        <p:nvSpPr>
          <p:cNvPr name="AutoShape 3" id="3"/>
          <p:cNvSpPr/>
          <p:nvPr/>
        </p:nvSpPr>
        <p:spPr>
          <a:xfrm rot="0" flipH="false" flipV="false">
            <a:off x="762000" y="1397000"/>
            <a:ext cx="5080000" cy="2921000"/>
          </a:xfrm>
          <a:prstGeom prst="roundRect">
            <a:avLst>
              <a:gd name="adj" fmla="val 4347"/>
            </a:avLst>
          </a:prstGeom>
          <a:solidFill>
            <a:srgbClr val="FFFFFF">
              <a:alpha val="100000"/>
            </a:srgbClr>
          </a:solidFill>
          <a:ln w="25400" cmpd="sng" cap="flat">
            <a:noFill/>
            <a:prstDash val="solid"/>
            <a:round/>
          </a:ln>
          <a:effectLst>
            <a:outerShdw dir="2700000" dist="50800" blurRad="1270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4" id="4"/>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016000" y="1651000"/>
            <a:ext cx="355600" cy="355600"/>
          </a:xfrm>
          <a:prstGeom prst="rect">
            <a:avLst/>
          </a:prstGeom>
        </p:spPr>
      </p:pic>
      <p:sp>
        <p:nvSpPr>
          <p:cNvPr name="AutoShape 5" id="5"/>
          <p:cNvSpPr/>
          <p:nvPr/>
        </p:nvSpPr>
        <p:spPr>
          <a:xfrm rot="0" flipH="false" flipV="false">
            <a:off x="1473200" y="16510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核心研究目标</a:t>
            </a:r>
            <a:endParaRPr lang="en-US" sz="1100"/>
          </a:p>
        </p:txBody>
      </p:sp>
      <p:sp>
        <p:nvSpPr>
          <p:cNvPr name="AutoShape 6" id="6"/>
          <p:cNvSpPr/>
          <p:nvPr/>
        </p:nvSpPr>
        <p:spPr>
          <a:xfrm rot="0" flipH="false" flipV="false">
            <a:off x="1016000" y="2032000"/>
            <a:ext cx="4572000" cy="762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646E78"/>
                </a:solidFill>
                <a:latin typeface="Noto Sans SC"/>
                <a:ea typeface="Noto Sans SC"/>
                <a:cs typeface="Noto Sans SC"/>
                <a:sym typeface="Noto Sans SC"/>
              </a:rPr>
              <a:t>明确本研究旨在解决的关键科学问题，构建基于深度学习的智能决策模型，实现复杂场景下的高精度预测与优化，填补现有研究在动态适应性方面的空白。</a:t>
            </a:r>
            <a:endParaRPr lang="en-US" sz="1100"/>
          </a:p>
        </p:txBody>
      </p:sp>
      <p:cxnSp>
        <p:nvCxnSpPr>
          <p:cNvPr name="Connector 7" id="7"/>
          <p:cNvCxnSpPr/>
          <p:nvPr/>
        </p:nvCxnSpPr>
        <p:spPr>
          <a:xfrm rot="-9549" flipH="false" flipV="false">
            <a:off x="1016009" y="2851150"/>
            <a:ext cx="4572000" cy="12700"/>
          </a:xfrm>
          <a:prstGeom prst="line">
            <a:avLst/>
          </a:prstGeom>
          <a:solidFill>
            <a:srgbClr val="DEE0E3">
              <a:alpha val="100000"/>
            </a:srgbClr>
          </a:solidFill>
          <a:ln w="12700" cmpd="sng" cap="flat">
            <a:solidFill>
              <a:srgbClr val="EBEDEF">
                <a:alpha val="100000"/>
              </a:srgbClr>
            </a:solidFill>
            <a:prstDash val="solid"/>
            <a:round/>
            <a:headEnd type="none" w="med" len="med"/>
            <a:tailEnd type="none" w="med" len="med"/>
          </a:ln>
        </p:spPr>
      </p:cxnSp>
      <p:pic>
        <p:nvPicPr>
          <p:cNvPr name="Picture 8" id="8"/>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1016000" y="3048000"/>
            <a:ext cx="355600" cy="355600"/>
          </a:xfrm>
          <a:prstGeom prst="rect">
            <a:avLst/>
          </a:prstGeom>
        </p:spPr>
      </p:pic>
      <p:sp>
        <p:nvSpPr>
          <p:cNvPr name="AutoShape 9" id="9"/>
          <p:cNvSpPr/>
          <p:nvPr/>
        </p:nvSpPr>
        <p:spPr>
          <a:xfrm rot="0" flipH="false" flipV="false">
            <a:off x="1473200" y="30480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整体研究思路</a:t>
            </a:r>
            <a:endParaRPr lang="en-US" sz="1100"/>
          </a:p>
        </p:txBody>
      </p:sp>
      <p:sp>
        <p:nvSpPr>
          <p:cNvPr name="AutoShape 10" id="10"/>
          <p:cNvSpPr/>
          <p:nvPr/>
        </p:nvSpPr>
        <p:spPr>
          <a:xfrm rot="0" flipH="false" flipV="false">
            <a:off x="1016000" y="3429000"/>
            <a:ext cx="4572000" cy="762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646E78"/>
                </a:solidFill>
                <a:latin typeface="Noto Sans SC"/>
                <a:ea typeface="Noto Sans SC"/>
                <a:cs typeface="Noto Sans SC"/>
                <a:sym typeface="Noto Sans SC"/>
              </a:rPr>
              <a:t>遵循“问题驱动-理论构建-实证分析-应用验证”的逻辑闭环。从实际场景中提炼科学问题，通过数学建模与算法设计，结合真实数据集进行验证。</a:t>
            </a:r>
            <a:endParaRPr lang="en-US" sz="1100"/>
          </a:p>
        </p:txBody>
      </p:sp>
      <p:sp>
        <p:nvSpPr>
          <p:cNvPr name="AutoShape 11" id="11"/>
          <p:cNvSpPr/>
          <p:nvPr/>
        </p:nvSpPr>
        <p:spPr>
          <a:xfrm rot="0" flipH="false" flipV="false">
            <a:off x="6096000" y="1397000"/>
            <a:ext cx="5334000" cy="2921000"/>
          </a:xfrm>
          <a:prstGeom prst="roundRect">
            <a:avLst>
              <a:gd name="adj" fmla="val 4347"/>
            </a:avLst>
          </a:prstGeom>
          <a:solidFill>
            <a:srgbClr val="FFFFFF">
              <a:alpha val="100000"/>
            </a:srgbClr>
          </a:solidFill>
          <a:ln w="25400" cmpd="sng" cap="flat">
            <a:noFill/>
            <a:prstDash val="solid"/>
            <a:round/>
          </a:ln>
          <a:effectLst>
            <a:outerShdw dir="2700000" dist="50800" blurRad="1270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12" id="12"/>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6350000" y="1651000"/>
            <a:ext cx="304800" cy="304800"/>
          </a:xfrm>
          <a:prstGeom prst="rect">
            <a:avLst/>
          </a:prstGeom>
        </p:spPr>
      </p:pic>
      <p:sp>
        <p:nvSpPr>
          <p:cNvPr name="AutoShape 13" id="13"/>
          <p:cNvSpPr/>
          <p:nvPr/>
        </p:nvSpPr>
        <p:spPr>
          <a:xfrm rot="0" flipH="false" flipV="false">
            <a:off x="6731000" y="1651000"/>
            <a:ext cx="4445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技术路线可视化</a:t>
            </a:r>
            <a:endParaRPr lang="en-US" sz="1100"/>
          </a:p>
        </p:txBody>
      </p:sp>
      <p:sp>
        <p:nvSpPr>
          <p:cNvPr name="AutoShape 14" id="14"/>
          <p:cNvSpPr/>
          <p:nvPr/>
        </p:nvSpPr>
        <p:spPr>
          <a:xfrm rot="0" flipH="false" flipV="false">
            <a:off x="6350000" y="2095500"/>
            <a:ext cx="4826000" cy="1968500"/>
          </a:xfrm>
          <a:prstGeom prst="roundRect">
            <a:avLst>
              <a:gd name="adj" fmla="val 0"/>
            </a:avLst>
          </a:prstGeom>
          <a:solidFill>
            <a:srgbClr val="F0F2F5">
              <a:alpha val="100000"/>
            </a:srgbClr>
          </a:solidFill>
          <a:ln w="12700" cmpd="sng" cap="flat">
            <a:solidFill>
              <a:srgbClr val="DCDEE1">
                <a:alpha val="100000"/>
              </a:srgbClr>
            </a:solidFill>
            <a:prstDash val="dash"/>
            <a:round/>
          </a:ln>
        </p:spPr>
        <p:txBody>
          <a:bodyPr anchor="ctr" rtlCol="false" vert="horz" wrap="square" lIns="63500" rIns="63500" tIns="63500" bIns="63500"/>
          <a:lstStyle/>
          <a:p>
            <a:pPr algn="ctr">
              <a:defRPr/>
            </a:pPr>
            <a:endParaRPr/>
          </a:p>
        </p:txBody>
      </p:sp>
      <p:pic>
        <p:nvPicPr>
          <p:cNvPr name="Picture 15" id="15"/>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8382000" y="2603500"/>
            <a:ext cx="508000" cy="508000"/>
          </a:xfrm>
          <a:prstGeom prst="rect">
            <a:avLst/>
          </a:prstGeom>
        </p:spPr>
      </p:pic>
      <p:sp>
        <p:nvSpPr>
          <p:cNvPr name="AutoShape 16" id="16"/>
          <p:cNvSpPr/>
          <p:nvPr/>
        </p:nvSpPr>
        <p:spPr>
          <a:xfrm rot="0" flipH="false" flipV="false">
            <a:off x="6604000" y="3175000"/>
            <a:ext cx="4318000" cy="381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false" i="false" strike="noStrike" u="none" sz="1200">
                <a:solidFill>
                  <a:srgbClr val="95A5A6"/>
                </a:solidFill>
                <a:latin typeface="Noto Sans SC"/>
                <a:ea typeface="Noto Sans SC"/>
                <a:cs typeface="Noto Sans SC"/>
                <a:sym typeface="Noto Sans SC"/>
              </a:rPr>
              <a:t>此处展示详细技术路线图 (1920x1080)</a:t>
            </a:r>
            <a:endParaRPr lang="en-US" sz="1100"/>
          </a:p>
        </p:txBody>
      </p:sp>
      <p:sp>
        <p:nvSpPr>
          <p:cNvPr name="AutoShape 17" id="17"/>
          <p:cNvSpPr/>
          <p:nvPr/>
        </p:nvSpPr>
        <p:spPr>
          <a:xfrm rot="0" flipH="false" flipV="false">
            <a:off x="762000" y="4572000"/>
            <a:ext cx="10668000" cy="1778000"/>
          </a:xfrm>
          <a:prstGeom prst="roundRect">
            <a:avLst>
              <a:gd name="adj" fmla="val 7142"/>
            </a:avLst>
          </a:prstGeom>
          <a:solidFill>
            <a:srgbClr val="FFFFFF">
              <a:alpha val="100000"/>
            </a:srgbClr>
          </a:solidFill>
          <a:ln w="25400" cmpd="sng" cap="flat">
            <a:noFill/>
            <a:prstDash val="solid"/>
            <a:round/>
          </a:ln>
          <a:effectLst>
            <a:outerShdw dir="2700000" dist="50800" blurRad="1270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18" id="18"/>
          <p:cNvPicPr>
            <a:picLocks noChangeAspect="true"/>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0" flipH="false" flipV="false">
            <a:off x="1016000" y="4762500"/>
            <a:ext cx="304800" cy="304800"/>
          </a:xfrm>
          <a:prstGeom prst="rect">
            <a:avLst/>
          </a:prstGeom>
        </p:spPr>
      </p:pic>
      <p:sp>
        <p:nvSpPr>
          <p:cNvPr name="AutoShape 19" id="19"/>
          <p:cNvSpPr/>
          <p:nvPr/>
        </p:nvSpPr>
        <p:spPr>
          <a:xfrm rot="0" flipH="false" flipV="false">
            <a:off x="1397000" y="4762500"/>
            <a:ext cx="3810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博士论文章节结构安排</a:t>
            </a:r>
            <a:endParaRPr lang="en-US" sz="1100"/>
          </a:p>
        </p:txBody>
      </p:sp>
      <p:sp>
        <p:nvSpPr>
          <p:cNvPr name="AutoShape 20" id="20"/>
          <p:cNvSpPr/>
          <p:nvPr/>
        </p:nvSpPr>
        <p:spPr>
          <a:xfrm rot="0" flipH="false" flipV="false">
            <a:off x="1016000" y="5207000"/>
            <a:ext cx="1651000" cy="762000"/>
          </a:xfrm>
          <a:prstGeom prst="roundRect">
            <a:avLst>
              <a:gd name="adj" fmla="val 8333"/>
            </a:avLst>
          </a:prstGeom>
          <a:solidFill>
            <a:srgbClr val="3498DB">
              <a:alpha val="10000"/>
            </a:srgbClr>
          </a:solidFill>
          <a:ln w="12700" cmpd="sng" cap="flat">
            <a:solidFill>
              <a:srgbClr val="3498DB">
                <a:alpha val="100000"/>
              </a:srgbClr>
            </a:solidFill>
            <a:prstDash val="solid"/>
            <a:round/>
          </a:ln>
        </p:spPr>
        <p:txBody>
          <a:bodyPr anchor="ctr" rtlCol="false" vert="horz" wrap="square" lIns="63500" rIns="63500" tIns="63500" bIns="63500"/>
          <a:lstStyle/>
          <a:p>
            <a:pPr algn="ctr">
              <a:defRPr/>
            </a:pPr>
            <a:endParaRPr/>
          </a:p>
        </p:txBody>
      </p:sp>
      <p:sp>
        <p:nvSpPr>
          <p:cNvPr name="AutoShape 21" id="21"/>
          <p:cNvSpPr/>
          <p:nvPr/>
        </p:nvSpPr>
        <p:spPr>
          <a:xfrm rot="0" flipH="false" flipV="false">
            <a:off x="1016000" y="5334000"/>
            <a:ext cx="1651000" cy="508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true" i="false" strike="noStrike" u="none" sz="1400">
                <a:solidFill>
                  <a:srgbClr val="2C3E50"/>
                </a:solidFill>
                <a:latin typeface="Noto Sans SC"/>
                <a:ea typeface="Noto Sans SC"/>
                <a:cs typeface="Noto Sans SC"/>
                <a:sym typeface="Noto Sans SC"/>
              </a:rPr>
              <a:t>第一章 绪论</a:t>
            </a:r>
            <a:r>
              <a:rPr lang="en-US" b="false" i="false" strike="noStrike" u="none" sz="1600">
                <a:solidFill>
                  <a:srgbClr val="1F2329"/>
                </a:solidFill>
                <a:latin typeface="Noto Sans SC"/>
                <a:ea typeface="Noto Sans SC"/>
                <a:cs typeface="Noto Sans SC"/>
                <a:sym typeface="Noto Sans SC"/>
              </a:rPr>
              <a:t/>
            </a:r>
            <a:endParaRPr lang="en-US" sz="1100"/>
          </a:p>
          <a:p>
            <a:pPr algn="ctr" indent="0">
              <a:lnSpc>
                <a:spcPct val="125000"/>
              </a:lnSpc>
            </a:pPr>
            <a:r>
              <a:rPr lang="en-US" b="false" i="false" strike="noStrike" u="none" sz="1200">
                <a:solidFill>
                  <a:srgbClr val="7F8C8D"/>
                </a:solidFill>
                <a:latin typeface="Noto Sans SC"/>
                <a:ea typeface="Noto Sans SC"/>
                <a:cs typeface="Noto Sans SC"/>
                <a:sym typeface="Noto Sans SC"/>
              </a:rPr>
              <a:t>问题提出与意义</a:t>
            </a:r>
          </a:p>
        </p:txBody>
      </p:sp>
      <p:pic>
        <p:nvPicPr>
          <p:cNvPr name="Picture 22" id="22"/>
          <p:cNvPicPr>
            <a:picLocks noChangeAspect="true"/>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0" flipH="false" flipV="false">
            <a:off x="2730500" y="5397500"/>
            <a:ext cx="254000" cy="254000"/>
          </a:xfrm>
          <a:prstGeom prst="rect">
            <a:avLst/>
          </a:prstGeom>
        </p:spPr>
      </p:pic>
      <p:sp>
        <p:nvSpPr>
          <p:cNvPr name="AutoShape 23" id="23"/>
          <p:cNvSpPr/>
          <p:nvPr/>
        </p:nvSpPr>
        <p:spPr>
          <a:xfrm rot="0" flipH="false" flipV="false">
            <a:off x="3048000" y="5207000"/>
            <a:ext cx="1651000" cy="762000"/>
          </a:xfrm>
          <a:prstGeom prst="roundRect">
            <a:avLst>
              <a:gd name="adj" fmla="val 8333"/>
            </a:avLst>
          </a:prstGeom>
          <a:solidFill>
            <a:srgbClr val="3498DB">
              <a:alpha val="10000"/>
            </a:srgbClr>
          </a:solidFill>
          <a:ln w="12700" cmpd="sng" cap="flat">
            <a:solidFill>
              <a:srgbClr val="3498DB">
                <a:alpha val="100000"/>
              </a:srgbClr>
            </a:solidFill>
            <a:prstDash val="solid"/>
            <a:round/>
          </a:ln>
        </p:spPr>
        <p:txBody>
          <a:bodyPr anchor="ctr" rtlCol="false" vert="horz" wrap="square" lIns="63500" rIns="63500" tIns="63500" bIns="63500"/>
          <a:lstStyle/>
          <a:p>
            <a:pPr algn="ctr">
              <a:defRPr/>
            </a:pPr>
            <a:endParaRPr/>
          </a:p>
        </p:txBody>
      </p:sp>
      <p:sp>
        <p:nvSpPr>
          <p:cNvPr name="AutoShape 24" id="24"/>
          <p:cNvSpPr/>
          <p:nvPr/>
        </p:nvSpPr>
        <p:spPr>
          <a:xfrm rot="0" flipH="false" flipV="false">
            <a:off x="3048000" y="5334000"/>
            <a:ext cx="1651000" cy="508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true" i="false" strike="noStrike" u="none" sz="1400">
                <a:solidFill>
                  <a:srgbClr val="2C3E50"/>
                </a:solidFill>
                <a:latin typeface="Noto Sans SC"/>
                <a:ea typeface="Noto Sans SC"/>
                <a:cs typeface="Noto Sans SC"/>
                <a:sym typeface="Noto Sans SC"/>
              </a:rPr>
              <a:t>第二章 理论基础</a:t>
            </a:r>
            <a:r>
              <a:rPr lang="en-US" b="false" i="false" strike="noStrike" u="none" sz="1600">
                <a:solidFill>
                  <a:srgbClr val="1F2329"/>
                </a:solidFill>
                <a:latin typeface="Noto Sans SC"/>
                <a:ea typeface="Noto Sans SC"/>
                <a:cs typeface="Noto Sans SC"/>
                <a:sym typeface="Noto Sans SC"/>
              </a:rPr>
              <a:t/>
            </a:r>
            <a:endParaRPr lang="en-US" sz="1100"/>
          </a:p>
          <a:p>
            <a:pPr algn="ctr" indent="0">
              <a:lnSpc>
                <a:spcPct val="125000"/>
              </a:lnSpc>
            </a:pPr>
            <a:r>
              <a:rPr lang="en-US" b="false" i="false" strike="noStrike" u="none" sz="1200">
                <a:solidFill>
                  <a:srgbClr val="7F8C8D"/>
                </a:solidFill>
                <a:latin typeface="Noto Sans SC"/>
                <a:ea typeface="Noto Sans SC"/>
                <a:cs typeface="Noto Sans SC"/>
                <a:sym typeface="Noto Sans SC"/>
              </a:rPr>
              <a:t>文献综述与模型</a:t>
            </a:r>
          </a:p>
        </p:txBody>
      </p:sp>
      <p:pic>
        <p:nvPicPr>
          <p:cNvPr name="Picture 25" id="25"/>
          <p:cNvPicPr>
            <a:picLocks noChangeAspect="true"/>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0" flipH="false" flipV="false">
            <a:off x="4762500" y="5397500"/>
            <a:ext cx="254000" cy="254000"/>
          </a:xfrm>
          <a:prstGeom prst="rect">
            <a:avLst/>
          </a:prstGeom>
        </p:spPr>
      </p:pic>
      <p:sp>
        <p:nvSpPr>
          <p:cNvPr name="AutoShape 26" id="26"/>
          <p:cNvSpPr/>
          <p:nvPr/>
        </p:nvSpPr>
        <p:spPr>
          <a:xfrm rot="0" flipH="false" flipV="false">
            <a:off x="5080000" y="5207000"/>
            <a:ext cx="1651000" cy="762000"/>
          </a:xfrm>
          <a:prstGeom prst="roundRect">
            <a:avLst>
              <a:gd name="adj" fmla="val 8333"/>
            </a:avLst>
          </a:prstGeom>
          <a:solidFill>
            <a:srgbClr val="3498DB">
              <a:alpha val="10000"/>
            </a:srgbClr>
          </a:solidFill>
          <a:ln w="12700" cmpd="sng" cap="flat">
            <a:solidFill>
              <a:srgbClr val="3498DB">
                <a:alpha val="100000"/>
              </a:srgbClr>
            </a:solidFill>
            <a:prstDash val="solid"/>
            <a:round/>
          </a:ln>
        </p:spPr>
        <p:txBody>
          <a:bodyPr anchor="ctr" rtlCol="false" vert="horz" wrap="square" lIns="63500" rIns="63500" tIns="63500" bIns="63500"/>
          <a:lstStyle/>
          <a:p>
            <a:pPr algn="ctr">
              <a:defRPr/>
            </a:pPr>
            <a:endParaRPr/>
          </a:p>
        </p:txBody>
      </p:sp>
      <p:sp>
        <p:nvSpPr>
          <p:cNvPr name="AutoShape 27" id="27"/>
          <p:cNvSpPr/>
          <p:nvPr/>
        </p:nvSpPr>
        <p:spPr>
          <a:xfrm rot="0" flipH="false" flipV="false">
            <a:off x="5080000" y="5334000"/>
            <a:ext cx="1651000" cy="508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true" i="false" strike="noStrike" u="none" sz="1400">
                <a:solidFill>
                  <a:srgbClr val="2C3E50"/>
                </a:solidFill>
                <a:latin typeface="Noto Sans SC"/>
                <a:ea typeface="Noto Sans SC"/>
                <a:cs typeface="Noto Sans SC"/>
                <a:sym typeface="Noto Sans SC"/>
              </a:rPr>
              <a:t>第三章 核心算法</a:t>
            </a:r>
            <a:r>
              <a:rPr lang="en-US" b="false" i="false" strike="noStrike" u="none" sz="1600">
                <a:solidFill>
                  <a:srgbClr val="1F2329"/>
                </a:solidFill>
                <a:latin typeface="Noto Sans SC"/>
                <a:ea typeface="Noto Sans SC"/>
                <a:cs typeface="Noto Sans SC"/>
                <a:sym typeface="Noto Sans SC"/>
              </a:rPr>
              <a:t/>
            </a:r>
            <a:endParaRPr lang="en-US" sz="1100"/>
          </a:p>
          <a:p>
            <a:pPr algn="ctr" indent="0">
              <a:lnSpc>
                <a:spcPct val="125000"/>
              </a:lnSpc>
            </a:pPr>
            <a:r>
              <a:rPr lang="en-US" b="false" i="false" strike="noStrike" u="none" sz="1200">
                <a:solidFill>
                  <a:srgbClr val="7F8C8D"/>
                </a:solidFill>
                <a:latin typeface="Noto Sans SC"/>
                <a:ea typeface="Noto Sans SC"/>
                <a:cs typeface="Noto Sans SC"/>
                <a:sym typeface="Noto Sans SC"/>
              </a:rPr>
              <a:t>模型构建与优化</a:t>
            </a:r>
          </a:p>
        </p:txBody>
      </p:sp>
      <p:pic>
        <p:nvPicPr>
          <p:cNvPr name="Picture 28" id="28"/>
          <p:cNvPicPr>
            <a:picLocks noChangeAspect="true"/>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0" flipH="false" flipV="false">
            <a:off x="6794500" y="5397500"/>
            <a:ext cx="254000" cy="254000"/>
          </a:xfrm>
          <a:prstGeom prst="rect">
            <a:avLst/>
          </a:prstGeom>
        </p:spPr>
      </p:pic>
      <p:sp>
        <p:nvSpPr>
          <p:cNvPr name="AutoShape 29" id="29"/>
          <p:cNvSpPr/>
          <p:nvPr/>
        </p:nvSpPr>
        <p:spPr>
          <a:xfrm rot="0" flipH="false" flipV="false">
            <a:off x="7112000" y="5207000"/>
            <a:ext cx="1651000" cy="762000"/>
          </a:xfrm>
          <a:prstGeom prst="roundRect">
            <a:avLst>
              <a:gd name="adj" fmla="val 8333"/>
            </a:avLst>
          </a:prstGeom>
          <a:solidFill>
            <a:srgbClr val="3498DB">
              <a:alpha val="10000"/>
            </a:srgbClr>
          </a:solidFill>
          <a:ln w="12700" cmpd="sng" cap="flat">
            <a:solidFill>
              <a:srgbClr val="3498DB">
                <a:alpha val="100000"/>
              </a:srgbClr>
            </a:solidFill>
            <a:prstDash val="solid"/>
            <a:round/>
          </a:ln>
        </p:spPr>
        <p:txBody>
          <a:bodyPr anchor="ctr" rtlCol="false" vert="horz" wrap="square" lIns="63500" rIns="63500" tIns="63500" bIns="63500"/>
          <a:lstStyle/>
          <a:p>
            <a:pPr algn="ctr">
              <a:defRPr/>
            </a:pPr>
            <a:endParaRPr/>
          </a:p>
        </p:txBody>
      </p:sp>
      <p:sp>
        <p:nvSpPr>
          <p:cNvPr name="AutoShape 30" id="30"/>
          <p:cNvSpPr/>
          <p:nvPr/>
        </p:nvSpPr>
        <p:spPr>
          <a:xfrm rot="0" flipH="false" flipV="false">
            <a:off x="7112000" y="5334000"/>
            <a:ext cx="1651000" cy="508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true" i="false" strike="noStrike" u="none" sz="1400">
                <a:solidFill>
                  <a:srgbClr val="2C3E50"/>
                </a:solidFill>
                <a:latin typeface="Noto Sans SC"/>
                <a:ea typeface="Noto Sans SC"/>
                <a:cs typeface="Noto Sans SC"/>
                <a:sym typeface="Noto Sans SC"/>
              </a:rPr>
              <a:t>第四章 实验验证</a:t>
            </a:r>
            <a:r>
              <a:rPr lang="en-US" b="false" i="false" strike="noStrike" u="none" sz="1600">
                <a:solidFill>
                  <a:srgbClr val="1F2329"/>
                </a:solidFill>
                <a:latin typeface="Noto Sans SC"/>
                <a:ea typeface="Noto Sans SC"/>
                <a:cs typeface="Noto Sans SC"/>
                <a:sym typeface="Noto Sans SC"/>
              </a:rPr>
              <a:t/>
            </a:r>
            <a:endParaRPr lang="en-US" sz="1100"/>
          </a:p>
          <a:p>
            <a:pPr algn="ctr" indent="0">
              <a:lnSpc>
                <a:spcPct val="125000"/>
              </a:lnSpc>
            </a:pPr>
            <a:r>
              <a:rPr lang="en-US" b="false" i="false" strike="noStrike" u="none" sz="1200">
                <a:solidFill>
                  <a:srgbClr val="7F8C8D"/>
                </a:solidFill>
                <a:latin typeface="Noto Sans SC"/>
                <a:ea typeface="Noto Sans SC"/>
                <a:cs typeface="Noto Sans SC"/>
                <a:sym typeface="Noto Sans SC"/>
              </a:rPr>
              <a:t>数据采集与分析</a:t>
            </a:r>
          </a:p>
        </p:txBody>
      </p:sp>
      <p:pic>
        <p:nvPicPr>
          <p:cNvPr name="Picture 31" id="31"/>
          <p:cNvPicPr>
            <a:picLocks noChangeAspect="true"/>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0" flipH="false" flipV="false">
            <a:off x="8826500" y="5397500"/>
            <a:ext cx="254000" cy="254000"/>
          </a:xfrm>
          <a:prstGeom prst="rect">
            <a:avLst/>
          </a:prstGeom>
        </p:spPr>
      </p:pic>
      <p:sp>
        <p:nvSpPr>
          <p:cNvPr name="AutoShape 32" id="32"/>
          <p:cNvSpPr/>
          <p:nvPr/>
        </p:nvSpPr>
        <p:spPr>
          <a:xfrm rot="0" flipH="false" flipV="false">
            <a:off x="9144000" y="5207000"/>
            <a:ext cx="1651000" cy="762000"/>
          </a:xfrm>
          <a:prstGeom prst="roundRect">
            <a:avLst>
              <a:gd name="adj" fmla="val 8333"/>
            </a:avLst>
          </a:prstGeom>
          <a:solidFill>
            <a:srgbClr val="3498DB">
              <a:alpha val="10000"/>
            </a:srgbClr>
          </a:solidFill>
          <a:ln w="12700" cmpd="sng" cap="flat">
            <a:solidFill>
              <a:srgbClr val="3498DB">
                <a:alpha val="100000"/>
              </a:srgbClr>
            </a:solidFill>
            <a:prstDash val="solid"/>
            <a:round/>
          </a:ln>
        </p:spPr>
        <p:txBody>
          <a:bodyPr anchor="ctr" rtlCol="false" vert="horz" wrap="square" lIns="63500" rIns="63500" tIns="63500" bIns="63500"/>
          <a:lstStyle/>
          <a:p>
            <a:pPr algn="ctr">
              <a:defRPr/>
            </a:pPr>
            <a:endParaRPr/>
          </a:p>
        </p:txBody>
      </p:sp>
      <p:sp>
        <p:nvSpPr>
          <p:cNvPr name="AutoShape 33" id="33"/>
          <p:cNvSpPr/>
          <p:nvPr/>
        </p:nvSpPr>
        <p:spPr>
          <a:xfrm rot="0" flipH="false" flipV="false">
            <a:off x="9144000" y="5334000"/>
            <a:ext cx="1651000" cy="508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true" i="false" strike="noStrike" u="none" sz="1400">
                <a:solidFill>
                  <a:srgbClr val="2C3E50"/>
                </a:solidFill>
                <a:latin typeface="Noto Sans SC"/>
                <a:ea typeface="Noto Sans SC"/>
                <a:cs typeface="Noto Sans SC"/>
                <a:sym typeface="Noto Sans SC"/>
              </a:rPr>
              <a:t>第五章 结论展望</a:t>
            </a:r>
            <a:r>
              <a:rPr lang="en-US" b="false" i="false" strike="noStrike" u="none" sz="1600">
                <a:solidFill>
                  <a:srgbClr val="1F2329"/>
                </a:solidFill>
                <a:latin typeface="Noto Sans SC"/>
                <a:ea typeface="Noto Sans SC"/>
                <a:cs typeface="Noto Sans SC"/>
                <a:sym typeface="Noto Sans SC"/>
              </a:rPr>
              <a:t/>
            </a:r>
            <a:endParaRPr lang="en-US" sz="1100"/>
          </a:p>
          <a:p>
            <a:pPr algn="ctr" indent="0">
              <a:lnSpc>
                <a:spcPct val="125000"/>
              </a:lnSpc>
            </a:pPr>
            <a:r>
              <a:rPr lang="en-US" b="false" i="false" strike="noStrike" u="none" sz="1200">
                <a:solidFill>
                  <a:srgbClr val="7F8C8D"/>
                </a:solidFill>
                <a:latin typeface="Noto Sans SC"/>
                <a:ea typeface="Noto Sans SC"/>
                <a:cs typeface="Noto Sans SC"/>
                <a:sym typeface="Noto Sans SC"/>
              </a:rPr>
              <a:t>总结与未来工作</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762000" y="508000"/>
            <a:ext cx="10668000" cy="508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3200">
                <a:solidFill>
                  <a:srgbClr val="2C3E50"/>
                </a:solidFill>
                <a:latin typeface="Noto Sans SC"/>
                <a:ea typeface="Noto Sans SC"/>
                <a:cs typeface="Noto Sans SC"/>
                <a:sym typeface="Noto Sans SC"/>
              </a:rPr>
              <a:t>4. 核心研究内容与成果（一）</a:t>
            </a:r>
            <a:endParaRPr lang="en-US" sz="1100"/>
          </a:p>
        </p:txBody>
      </p:sp>
      <p:sp>
        <p:nvSpPr>
          <p:cNvPr name="AutoShape 3" id="3"/>
          <p:cNvSpPr/>
          <p:nvPr/>
        </p:nvSpPr>
        <p:spPr>
          <a:xfrm rot="0" flipH="false" flipV="false">
            <a:off x="762000" y="1397000"/>
            <a:ext cx="5207000" cy="4826000"/>
          </a:xfrm>
          <a:prstGeom prst="roundRect">
            <a:avLst>
              <a:gd name="adj" fmla="val 2631"/>
            </a:avLst>
          </a:prstGeom>
          <a:solidFill>
            <a:srgbClr val="FFFFFF">
              <a:alpha val="100000"/>
            </a:srgbClr>
          </a:solidFill>
          <a:ln w="25400" cmpd="sng" cap="flat">
            <a:noFill/>
            <a:prstDash val="solid"/>
            <a:round/>
          </a:ln>
          <a:effectLst>
            <a:outerShdw dir="5400000" dist="50800" blurRad="127000" algn="tl" rotWithShape="false">
              <a:srgbClr val="000000">
                <a:alpha val="5000"/>
              </a:srgbClr>
            </a:outerShdw>
          </a:effectLst>
        </p:spPr>
        <p:txBody>
          <a:bodyPr anchor="ctr" rtlCol="false" vert="horz" wrap="square" lIns="63500" rIns="63500" tIns="63500" bIns="63500"/>
          <a:lstStyle/>
          <a:p>
            <a:pPr algn="ctr">
              <a:defRPr/>
            </a:pPr>
            <a:endParaRPr/>
          </a:p>
        </p:txBody>
      </p:sp>
      <p:sp>
        <p:nvSpPr>
          <p:cNvPr name="AutoShape 4" id="4"/>
          <p:cNvSpPr/>
          <p:nvPr/>
        </p:nvSpPr>
        <p:spPr>
          <a:xfrm rot="0" flipH="false" flipV="false">
            <a:off x="1079500" y="1651000"/>
            <a:ext cx="4572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2000">
                <a:solidFill>
                  <a:srgbClr val="3498DB"/>
                </a:solidFill>
                <a:latin typeface="Noto Sans SC"/>
                <a:ea typeface="Noto Sans SC"/>
                <a:cs typeface="Noto Sans SC"/>
                <a:sym typeface="Noto Sans SC"/>
              </a:rPr>
              <a:t>成果一：深度学习模型优化与性能验证</a:t>
            </a:r>
            <a:endParaRPr lang="en-US" sz="1100"/>
          </a:p>
        </p:txBody>
      </p:sp>
      <p:cxnSp>
        <p:nvCxnSpPr>
          <p:cNvPr name="Connector 5" id="5"/>
          <p:cNvCxnSpPr/>
          <p:nvPr/>
        </p:nvCxnSpPr>
        <p:spPr>
          <a:xfrm rot="-9549" flipH="false" flipV="false">
            <a:off x="1079509" y="2089150"/>
            <a:ext cx="4572000" cy="12700"/>
          </a:xfrm>
          <a:prstGeom prst="line">
            <a:avLst/>
          </a:prstGeom>
          <a:solidFill>
            <a:srgbClr val="DEE0E3">
              <a:alpha val="100000"/>
            </a:srgbClr>
          </a:solidFill>
          <a:ln w="12700" cmpd="sng" cap="flat">
            <a:solidFill>
              <a:srgbClr val="E6E6E6">
                <a:alpha val="100000"/>
              </a:srgbClr>
            </a:solidFill>
            <a:prstDash val="solid"/>
            <a:round/>
            <a:headEnd type="none" w="med" len="med"/>
            <a:tailEnd type="none" w="med" len="med"/>
          </a:ln>
        </p:spPr>
      </p:cxnSp>
      <p:pic>
        <p:nvPicPr>
          <p:cNvPr name="Picture 6" id="6"/>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079500" y="2286000"/>
            <a:ext cx="304800" cy="304800"/>
          </a:xfrm>
          <a:prstGeom prst="rect">
            <a:avLst/>
          </a:prstGeom>
        </p:spPr>
      </p:pic>
      <p:sp>
        <p:nvSpPr>
          <p:cNvPr name="AutoShape 7" id="7"/>
          <p:cNvSpPr/>
          <p:nvPr/>
        </p:nvSpPr>
        <p:spPr>
          <a:xfrm rot="0" flipH="false" flipV="false">
            <a:off x="1460500" y="2286000"/>
            <a:ext cx="4191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关键问题描述</a:t>
            </a:r>
            <a:endParaRPr lang="en-US" sz="1100"/>
          </a:p>
        </p:txBody>
      </p:sp>
      <p:sp>
        <p:nvSpPr>
          <p:cNvPr name="AutoShape 8" id="8"/>
          <p:cNvSpPr/>
          <p:nvPr/>
        </p:nvSpPr>
        <p:spPr>
          <a:xfrm rot="0" flipH="false" flipV="false">
            <a:off x="1460500" y="2603500"/>
            <a:ext cx="4191000" cy="508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300">
                <a:solidFill>
                  <a:srgbClr val="646E78"/>
                </a:solidFill>
                <a:latin typeface="Noto Sans SC"/>
                <a:ea typeface="Noto Sans SC"/>
                <a:cs typeface="Noto Sans SC"/>
                <a:sym typeface="Noto Sans SC"/>
              </a:rPr>
              <a:t>针对现有模型在小样本场景下泛化能力不足的问题，解决特征提取效率低导致的精度瓶颈。</a:t>
            </a:r>
            <a:endParaRPr lang="en-US" sz="1100"/>
          </a:p>
        </p:txBody>
      </p:sp>
      <p:pic>
        <p:nvPicPr>
          <p:cNvPr name="Picture 9" id="9"/>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1079500" y="3175000"/>
            <a:ext cx="304800" cy="304800"/>
          </a:xfrm>
          <a:prstGeom prst="rect">
            <a:avLst/>
          </a:prstGeom>
        </p:spPr>
      </p:pic>
      <p:sp>
        <p:nvSpPr>
          <p:cNvPr name="AutoShape 10" id="10"/>
          <p:cNvSpPr/>
          <p:nvPr/>
        </p:nvSpPr>
        <p:spPr>
          <a:xfrm rot="0" flipH="false" flipV="false">
            <a:off x="1460500" y="3175000"/>
            <a:ext cx="4191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提出改进的混合注意力模型 (HAM)</a:t>
            </a:r>
            <a:endParaRPr lang="en-US" sz="1100"/>
          </a:p>
        </p:txBody>
      </p:sp>
      <p:sp>
        <p:nvSpPr>
          <p:cNvPr name="AutoShape 11" id="11"/>
          <p:cNvSpPr/>
          <p:nvPr/>
        </p:nvSpPr>
        <p:spPr>
          <a:xfrm rot="0" flipH="false" flipV="false">
            <a:off x="1460500" y="3492500"/>
            <a:ext cx="4191000" cy="508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300">
                <a:solidFill>
                  <a:srgbClr val="646E78"/>
                </a:solidFill>
                <a:latin typeface="Noto Sans SC"/>
                <a:ea typeface="Noto Sans SC"/>
                <a:cs typeface="Noto Sans SC"/>
                <a:sym typeface="Noto Sans SC"/>
              </a:rPr>
              <a:t>引入空间与通道维度的双重注意力机制，结合残差连接优化网络结构，提升特征表征能力。</a:t>
            </a:r>
            <a:endParaRPr lang="en-US" sz="1100"/>
          </a:p>
        </p:txBody>
      </p:sp>
      <p:pic>
        <p:nvPicPr>
          <p:cNvPr name="Picture 12" id="12"/>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1079500" y="4064000"/>
            <a:ext cx="304800" cy="304800"/>
          </a:xfrm>
          <a:prstGeom prst="rect">
            <a:avLst/>
          </a:prstGeom>
        </p:spPr>
      </p:pic>
      <p:sp>
        <p:nvSpPr>
          <p:cNvPr name="AutoShape 13" id="13"/>
          <p:cNvSpPr/>
          <p:nvPr/>
        </p:nvSpPr>
        <p:spPr>
          <a:xfrm rot="0" flipH="false" flipV="false">
            <a:off x="1460500" y="4064000"/>
            <a:ext cx="41910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实验结果与价值分析</a:t>
            </a:r>
            <a:endParaRPr lang="en-US" sz="1100"/>
          </a:p>
        </p:txBody>
      </p:sp>
      <p:sp>
        <p:nvSpPr>
          <p:cNvPr name="AutoShape 14" id="14"/>
          <p:cNvSpPr/>
          <p:nvPr/>
        </p:nvSpPr>
        <p:spPr>
          <a:xfrm rot="0" flipH="false" flipV="false">
            <a:off x="1460500" y="4381500"/>
            <a:ext cx="4191000" cy="762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300">
                <a:solidFill>
                  <a:srgbClr val="646E78"/>
                </a:solidFill>
                <a:latin typeface="Noto Sans SC"/>
                <a:ea typeface="Noto Sans SC"/>
                <a:cs typeface="Noto Sans SC"/>
                <a:sym typeface="Noto Sans SC"/>
              </a:rPr>
              <a:t>在公开数据集上的实验表明，新模型在Accuracy指标上达到98.5%，相比SOTA方法提升了4.2%。该成果验证了注意力机制在低资源环境下的有效性，为后续研究提供了新的思路。</a:t>
            </a:r>
            <a:endParaRPr lang="en-US" sz="1100"/>
          </a:p>
        </p:txBody>
      </p:sp>
      <p:sp>
        <p:nvSpPr>
          <p:cNvPr name="AutoShape 15" id="15"/>
          <p:cNvSpPr/>
          <p:nvPr/>
        </p:nvSpPr>
        <p:spPr>
          <a:xfrm rot="0" flipH="false" flipV="false">
            <a:off x="6223000" y="1397000"/>
            <a:ext cx="5207000" cy="4826000"/>
          </a:xfrm>
          <a:prstGeom prst="roundRect">
            <a:avLst>
              <a:gd name="adj" fmla="val 2631"/>
            </a:avLst>
          </a:prstGeom>
          <a:solidFill>
            <a:srgbClr val="FFFFFF">
              <a:alpha val="100000"/>
            </a:srgbClr>
          </a:solidFill>
          <a:ln w="25400" cmpd="sng" cap="flat">
            <a:noFill/>
            <a:prstDash val="solid"/>
            <a:round/>
          </a:ln>
          <a:effectLst>
            <a:outerShdw dir="5400000" dist="50800" blurRad="127000" algn="tl" rotWithShape="false">
              <a:srgbClr val="000000">
                <a:alpha val="5000"/>
              </a:srgbClr>
            </a:outerShdw>
          </a:effectLst>
        </p:spPr>
        <p:txBody>
          <a:bodyPr anchor="ctr" rtlCol="false" vert="horz" wrap="square" lIns="63500" rIns="63500" tIns="63500" bIns="63500"/>
          <a:lstStyle/>
          <a:p>
            <a:pPr algn="ctr">
              <a:defRPr/>
            </a:pPr>
            <a:endParaRPr/>
          </a:p>
        </p:txBody>
      </p:sp>
      <p:sp>
        <p:nvSpPr>
          <p:cNvPr name="AutoShape 16" id="16"/>
          <p:cNvSpPr/>
          <p:nvPr/>
        </p:nvSpPr>
        <p:spPr>
          <a:xfrm rot="0" flipH="false" flipV="false">
            <a:off x="6540500" y="1651000"/>
            <a:ext cx="4572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图1：模型性能对比与混淆矩阵分析</a:t>
            </a:r>
            <a:endParaRPr lang="en-US" sz="1100"/>
          </a:p>
        </p:txBody>
      </p:sp>
      <p:sp>
        <p:nvSpPr>
          <p:cNvPr name="AutoShape 17" id="17"/>
          <p:cNvSpPr/>
          <p:nvPr/>
        </p:nvSpPr>
        <p:spPr>
          <a:xfrm rot="0" flipH="false" flipV="false">
            <a:off x="6540500" y="2159000"/>
            <a:ext cx="4572000" cy="3556000"/>
          </a:xfrm>
          <a:prstGeom prst="roundRect">
            <a:avLst>
              <a:gd name="adj" fmla="val 0"/>
            </a:avLst>
          </a:prstGeom>
          <a:solidFill>
            <a:srgbClr val="ECF0F1">
              <a:alpha val="100000"/>
            </a:srgbClr>
          </a:solidFill>
          <a:ln w="12700" cmpd="sng" cap="flat">
            <a:solidFill>
              <a:srgbClr val="C8C8C8">
                <a:alpha val="100000"/>
              </a:srgbClr>
            </a:solidFill>
            <a:prstDash val="dash"/>
            <a:round/>
          </a:ln>
        </p:spPr>
        <p:txBody>
          <a:bodyPr anchor="ctr" rtlCol="false" vert="horz" wrap="square" lIns="63500" rIns="63500" tIns="63500" bIns="63500"/>
          <a:lstStyle/>
          <a:p>
            <a:pPr algn="ctr">
              <a:defRPr/>
            </a:pPr>
            <a:endParaRPr/>
          </a:p>
        </p:txBody>
      </p:sp>
      <p:pic>
        <p:nvPicPr>
          <p:cNvPr name="Picture 18" id="18"/>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8445500" y="3302000"/>
            <a:ext cx="762000" cy="762000"/>
          </a:xfrm>
          <a:prstGeom prst="rect">
            <a:avLst/>
          </a:prstGeom>
        </p:spPr>
      </p:pic>
      <p:sp>
        <p:nvSpPr>
          <p:cNvPr name="AutoShape 19" id="19"/>
          <p:cNvSpPr/>
          <p:nvPr/>
        </p:nvSpPr>
        <p:spPr>
          <a:xfrm rot="0" flipH="false" flipV="false">
            <a:off x="6540500" y="4191000"/>
            <a:ext cx="4572000" cy="381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false" i="false" strike="noStrike" u="none" sz="1400">
                <a:solidFill>
                  <a:srgbClr val="95A5A6"/>
                </a:solidFill>
                <a:latin typeface="Noto Sans SC"/>
                <a:ea typeface="Noto Sans SC"/>
                <a:cs typeface="Noto Sans SC"/>
                <a:sym typeface="Noto Sans SC"/>
              </a:rPr>
              <a:t>关键结果图表示意图</a:t>
            </a:r>
            <a:endParaRPr lang="en-US" sz="1100"/>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762000" y="508000"/>
            <a:ext cx="10668000" cy="508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3200">
                <a:solidFill>
                  <a:srgbClr val="2C3E50"/>
                </a:solidFill>
                <a:latin typeface="Noto Sans SC"/>
                <a:ea typeface="Noto Sans SC"/>
                <a:cs typeface="Noto Sans SC"/>
                <a:sym typeface="Noto Sans SC"/>
              </a:rPr>
              <a:t>4. 核心研究内容与成果（二）</a:t>
            </a:r>
            <a:endParaRPr lang="en-US" sz="1100"/>
          </a:p>
        </p:txBody>
      </p:sp>
      <p:sp>
        <p:nvSpPr>
          <p:cNvPr name="AutoShape 3" id="3"/>
          <p:cNvSpPr/>
          <p:nvPr/>
        </p:nvSpPr>
        <p:spPr>
          <a:xfrm rot="0" flipH="false" flipV="false">
            <a:off x="762000" y="1397000"/>
            <a:ext cx="5080000" cy="4826000"/>
          </a:xfrm>
          <a:prstGeom prst="roundRect">
            <a:avLst>
              <a:gd name="adj" fmla="val 2631"/>
            </a:avLst>
          </a:prstGeom>
          <a:solidFill>
            <a:srgbClr val="FFFFFF">
              <a:alpha val="100000"/>
            </a:srgbClr>
          </a:solidFill>
          <a:ln w="25400" cmpd="sng" cap="flat">
            <a:noFill/>
            <a:prstDash val="solid"/>
            <a:round/>
          </a:ln>
          <a:effectLst>
            <a:outerShdw dir="54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pic>
        <p:nvPicPr>
          <p:cNvPr name="Picture 4" id="4"/>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066800" y="1701800"/>
            <a:ext cx="304800" cy="304800"/>
          </a:xfrm>
          <a:prstGeom prst="rect">
            <a:avLst/>
          </a:prstGeom>
        </p:spPr>
      </p:pic>
      <p:sp>
        <p:nvSpPr>
          <p:cNvPr name="AutoShape 5" id="5"/>
          <p:cNvSpPr/>
          <p:nvPr/>
        </p:nvSpPr>
        <p:spPr>
          <a:xfrm rot="0" flipH="false" flipV="false">
            <a:off x="1473200" y="16764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2000">
                <a:solidFill>
                  <a:srgbClr val="3498DB"/>
                </a:solidFill>
                <a:latin typeface="Noto Sans SC"/>
                <a:ea typeface="Noto Sans SC"/>
                <a:cs typeface="Noto Sans SC"/>
                <a:sym typeface="Noto Sans SC"/>
              </a:rPr>
              <a:t>成果二：动态自适应调度模型</a:t>
            </a:r>
            <a:endParaRPr lang="en-US" sz="1100"/>
          </a:p>
        </p:txBody>
      </p:sp>
      <p:cxnSp>
        <p:nvCxnSpPr>
          <p:cNvPr name="Connector 6" id="6"/>
          <p:cNvCxnSpPr/>
          <p:nvPr/>
        </p:nvCxnSpPr>
        <p:spPr>
          <a:xfrm rot="-9766" flipH="false" flipV="false">
            <a:off x="1066809" y="2127250"/>
            <a:ext cx="4470400" cy="12700"/>
          </a:xfrm>
          <a:prstGeom prst="line">
            <a:avLst/>
          </a:prstGeom>
          <a:solidFill>
            <a:srgbClr val="DEE0E3">
              <a:alpha val="100000"/>
            </a:srgbClr>
          </a:solidFill>
          <a:ln w="12700" cmpd="sng" cap="flat">
            <a:solidFill>
              <a:srgbClr val="ECF0F1">
                <a:alpha val="100000"/>
              </a:srgbClr>
            </a:solidFill>
            <a:prstDash val="solid"/>
            <a:round/>
            <a:headEnd type="none" w="med" len="med"/>
            <a:tailEnd type="none" w="med" len="med"/>
          </a:ln>
        </p:spPr>
      </p:cxnSp>
      <p:pic>
        <p:nvPicPr>
          <p:cNvPr name="Picture 7" id="7"/>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1066800" y="2336800"/>
            <a:ext cx="254000" cy="254000"/>
          </a:xfrm>
          <a:prstGeom prst="rect">
            <a:avLst/>
          </a:prstGeom>
        </p:spPr>
      </p:pic>
      <p:sp>
        <p:nvSpPr>
          <p:cNvPr name="AutoShape 8" id="8"/>
          <p:cNvSpPr/>
          <p:nvPr/>
        </p:nvSpPr>
        <p:spPr>
          <a:xfrm rot="0" flipH="false" flipV="false">
            <a:off x="1397000" y="2311400"/>
            <a:ext cx="41402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问题描述</a:t>
            </a:r>
            <a:endParaRPr lang="en-US" sz="1100"/>
          </a:p>
        </p:txBody>
      </p:sp>
      <p:sp>
        <p:nvSpPr>
          <p:cNvPr name="AutoShape 9" id="9"/>
          <p:cNvSpPr/>
          <p:nvPr/>
        </p:nvSpPr>
        <p:spPr>
          <a:xfrm rot="0" flipH="false" flipV="false">
            <a:off x="1066800" y="2641600"/>
            <a:ext cx="4470400" cy="508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300">
                <a:solidFill>
                  <a:srgbClr val="7F8C8D"/>
                </a:solidFill>
                <a:latin typeface="Noto Sans SC"/>
                <a:ea typeface="Noto Sans SC"/>
                <a:cs typeface="Noto Sans SC"/>
                <a:sym typeface="Noto Sans SC"/>
              </a:rPr>
              <a:t>针对高并发场景下资源利用率低的问题，解决了传统静态调度策略无法应对流量突变的难题。</a:t>
            </a:r>
            <a:endParaRPr lang="en-US" sz="1100"/>
          </a:p>
        </p:txBody>
      </p:sp>
      <p:pic>
        <p:nvPicPr>
          <p:cNvPr name="Picture 10" id="10"/>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1066800" y="3251200"/>
            <a:ext cx="254000" cy="254000"/>
          </a:xfrm>
          <a:prstGeom prst="rect">
            <a:avLst/>
          </a:prstGeom>
        </p:spPr>
      </p:pic>
      <p:sp>
        <p:nvSpPr>
          <p:cNvPr name="AutoShape 11" id="11"/>
          <p:cNvSpPr/>
          <p:nvPr/>
        </p:nvSpPr>
        <p:spPr>
          <a:xfrm rot="0" flipH="false" flipV="false">
            <a:off x="1397000" y="3225800"/>
            <a:ext cx="41402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方法与模型</a:t>
            </a:r>
            <a:endParaRPr lang="en-US" sz="1100"/>
          </a:p>
        </p:txBody>
      </p:sp>
      <p:sp>
        <p:nvSpPr>
          <p:cNvPr name="AutoShape 12" id="12"/>
          <p:cNvSpPr/>
          <p:nvPr/>
        </p:nvSpPr>
        <p:spPr>
          <a:xfrm rot="0" flipH="false" flipV="false">
            <a:off x="1066800" y="3556000"/>
            <a:ext cx="4470400" cy="508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300">
                <a:solidFill>
                  <a:srgbClr val="7F8C8D"/>
                </a:solidFill>
                <a:latin typeface="Noto Sans SC"/>
                <a:ea typeface="Noto Sans SC"/>
                <a:cs typeface="Noto Sans SC"/>
                <a:sym typeface="Noto Sans SC"/>
              </a:rPr>
              <a:t>提出基于强化学习的动态自适应调度模型（DASM），通过实时监测系统状态动态调整资源分配权重。</a:t>
            </a:r>
            <a:endParaRPr lang="en-US" sz="1100"/>
          </a:p>
        </p:txBody>
      </p:sp>
      <p:pic>
        <p:nvPicPr>
          <p:cNvPr name="Picture 13" id="13"/>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1066800" y="4165600"/>
            <a:ext cx="254000" cy="254000"/>
          </a:xfrm>
          <a:prstGeom prst="rect">
            <a:avLst/>
          </a:prstGeom>
        </p:spPr>
      </p:pic>
      <p:sp>
        <p:nvSpPr>
          <p:cNvPr name="AutoShape 14" id="14"/>
          <p:cNvSpPr/>
          <p:nvPr/>
        </p:nvSpPr>
        <p:spPr>
          <a:xfrm rot="0" flipH="false" flipV="false">
            <a:off x="1397000" y="4140200"/>
            <a:ext cx="4140200" cy="3048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结果分析</a:t>
            </a:r>
            <a:endParaRPr lang="en-US" sz="1100"/>
          </a:p>
        </p:txBody>
      </p:sp>
      <p:sp>
        <p:nvSpPr>
          <p:cNvPr name="AutoShape 15" id="15"/>
          <p:cNvSpPr/>
          <p:nvPr/>
        </p:nvSpPr>
        <p:spPr>
          <a:xfrm rot="0" flipH="false" flipV="false">
            <a:off x="1066800" y="4470400"/>
            <a:ext cx="4470400" cy="762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300">
                <a:solidFill>
                  <a:srgbClr val="7F8C8D"/>
                </a:solidFill>
                <a:latin typeface="Noto Sans SC"/>
                <a:ea typeface="Noto Sans SC"/>
                <a:cs typeface="Noto Sans SC"/>
                <a:sym typeface="Noto Sans SC"/>
              </a:rPr>
              <a:t>实验表明，该模型在保证服务质量（QoS）的前提下，将资源利用率提升了35%，响应延迟降低了20%，具有显著的创新性和工程应用价值。</a:t>
            </a:r>
            <a:endParaRPr lang="en-US" sz="1100"/>
          </a:p>
        </p:txBody>
      </p:sp>
      <p:sp>
        <p:nvSpPr>
          <p:cNvPr name="AutoShape 16" id="16"/>
          <p:cNvSpPr/>
          <p:nvPr/>
        </p:nvSpPr>
        <p:spPr>
          <a:xfrm rot="0" flipH="false" flipV="false">
            <a:off x="6096000" y="1397000"/>
            <a:ext cx="5334000" cy="4826000"/>
          </a:xfrm>
          <a:prstGeom prst="roundRect">
            <a:avLst>
              <a:gd name="adj" fmla="val 2631"/>
            </a:avLst>
          </a:prstGeom>
          <a:solidFill>
            <a:srgbClr val="FFFFFF">
              <a:alpha val="100000"/>
            </a:srgbClr>
          </a:solidFill>
          <a:ln w="25400" cmpd="sng" cap="flat">
            <a:noFill/>
            <a:prstDash val="solid"/>
            <a:round/>
          </a:ln>
          <a:effectLst>
            <a:outerShdw dir="5400000" dist="50800" blurRad="127000" algn="tl" rotWithShape="false">
              <a:srgbClr val="2C3E50">
                <a:alpha val="10000"/>
              </a:srgbClr>
            </a:outerShdw>
          </a:effectLst>
        </p:spPr>
        <p:txBody>
          <a:bodyPr anchor="ctr" rtlCol="false" vert="horz" wrap="square" lIns="63500" rIns="63500" tIns="63500" bIns="63500"/>
          <a:lstStyle/>
          <a:p>
            <a:pPr algn="ctr">
              <a:defRPr/>
            </a:pPr>
            <a:endParaRPr/>
          </a:p>
        </p:txBody>
      </p:sp>
      <p:sp>
        <p:nvSpPr>
          <p:cNvPr name="AutoShape 17" id="17"/>
          <p:cNvSpPr/>
          <p:nvPr/>
        </p:nvSpPr>
        <p:spPr>
          <a:xfrm rot="0" flipH="false" flipV="false">
            <a:off x="6350000" y="1651000"/>
            <a:ext cx="4826000" cy="3302000"/>
          </a:xfrm>
          <a:prstGeom prst="roundRect">
            <a:avLst>
              <a:gd name="adj" fmla="val 0"/>
            </a:avLst>
          </a:prstGeom>
          <a:solidFill>
            <a:srgbClr val="F4F6F8">
              <a:alpha val="100000"/>
            </a:srgbClr>
          </a:solidFill>
          <a:ln w="25400" cmpd="sng" cap="flat">
            <a:noFill/>
            <a:prstDash val="solid"/>
            <a:round/>
          </a:ln>
        </p:spPr>
        <p:txBody>
          <a:bodyPr anchor="ctr" rtlCol="false" vert="horz" wrap="square" lIns="63500" rIns="63500" tIns="63500" bIns="63500"/>
          <a:lstStyle/>
          <a:p>
            <a:pPr algn="ctr">
              <a:defRPr/>
            </a:pPr>
            <a:endParaRPr/>
          </a:p>
        </p:txBody>
      </p:sp>
      <p:pic>
        <p:nvPicPr>
          <p:cNvPr name="Picture 18" id="18"/>
          <p:cNvPicPr>
            <a:picLocks noChangeAspect="true"/>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0" flipH="false" flipV="false">
            <a:off x="8483600" y="2794000"/>
            <a:ext cx="558800" cy="558800"/>
          </a:xfrm>
          <a:prstGeom prst="rect">
            <a:avLst/>
          </a:prstGeom>
        </p:spPr>
      </p:pic>
      <p:sp>
        <p:nvSpPr>
          <p:cNvPr name="AutoShape 19" id="19"/>
          <p:cNvSpPr/>
          <p:nvPr/>
        </p:nvSpPr>
        <p:spPr>
          <a:xfrm rot="0" flipH="false" flipV="false">
            <a:off x="6350000" y="3429000"/>
            <a:ext cx="4826000" cy="381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false" i="false" strike="noStrike" u="none" sz="1400">
                <a:solidFill>
                  <a:srgbClr val="7F8C8D"/>
                </a:solidFill>
                <a:latin typeface="Noto Sans SC"/>
                <a:ea typeface="Noto Sans SC"/>
                <a:cs typeface="Noto Sans SC"/>
                <a:sym typeface="Noto Sans SC"/>
              </a:rPr>
              <a:t>成果二关键性能对比图表</a:t>
            </a:r>
            <a:endParaRPr lang="en-US" sz="1100"/>
          </a:p>
        </p:txBody>
      </p:sp>
      <p:sp>
        <p:nvSpPr>
          <p:cNvPr name="AutoShape 20" id="20"/>
          <p:cNvSpPr/>
          <p:nvPr/>
        </p:nvSpPr>
        <p:spPr>
          <a:xfrm rot="0" flipH="false" flipV="false">
            <a:off x="6350000" y="5080000"/>
            <a:ext cx="4826000" cy="762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false" i="false" strike="noStrike" u="none" sz="1300">
                <a:solidFill>
                  <a:srgbClr val="2C3E50"/>
                </a:solidFill>
                <a:latin typeface="Noto Sans SC"/>
                <a:ea typeface="Noto Sans SC"/>
                <a:cs typeface="Noto Sans SC"/>
                <a:sym typeface="Noto Sans SC"/>
              </a:rPr>
              <a:t>图2：不同算法在高负载场景下的吞吐量对比，本模型（红线）表现最优。</a:t>
            </a:r>
            <a:endParaRPr lang="en-US" sz="1100"/>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762000" y="508000"/>
            <a:ext cx="10668000" cy="508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3200">
                <a:solidFill>
                  <a:srgbClr val="2C3E50"/>
                </a:solidFill>
                <a:latin typeface="Noto Sans SC"/>
                <a:ea typeface="Noto Sans SC"/>
                <a:cs typeface="Noto Sans SC"/>
                <a:sym typeface="Noto Sans SC"/>
              </a:rPr>
              <a:t>5. 实验设计与数据分析</a:t>
            </a:r>
            <a:endParaRPr lang="en-US" sz="1100"/>
          </a:p>
        </p:txBody>
      </p:sp>
      <p:sp>
        <p:nvSpPr>
          <p:cNvPr name="AutoShape 3" id="3"/>
          <p:cNvSpPr/>
          <p:nvPr/>
        </p:nvSpPr>
        <p:spPr>
          <a:xfrm rot="0" flipH="false" flipV="false">
            <a:off x="762000" y="1397000"/>
            <a:ext cx="5207000" cy="1524000"/>
          </a:xfrm>
          <a:prstGeom prst="roundRect">
            <a:avLst>
              <a:gd name="adj" fmla="val 8333"/>
            </a:avLst>
          </a:prstGeom>
          <a:solidFill>
            <a:srgbClr val="FFFFFF">
              <a:alpha val="100000"/>
            </a:srgbClr>
          </a:solidFill>
          <a:ln w="25400" cmpd="sng" cap="flat">
            <a:noFill/>
            <a:prstDash val="solid"/>
            <a:round/>
          </a:ln>
          <a:effectLst>
            <a:outerShdw dir="5400000" dist="50800" blurRad="1016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4" id="4"/>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016000" y="1587500"/>
            <a:ext cx="355600" cy="355600"/>
          </a:xfrm>
          <a:prstGeom prst="rect">
            <a:avLst/>
          </a:prstGeom>
        </p:spPr>
      </p:pic>
      <p:sp>
        <p:nvSpPr>
          <p:cNvPr name="AutoShape 5" id="5"/>
          <p:cNvSpPr/>
          <p:nvPr/>
        </p:nvSpPr>
        <p:spPr>
          <a:xfrm rot="0" flipH="false" flipV="false">
            <a:off x="1460500" y="1587500"/>
            <a:ext cx="4318000" cy="3556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实验平台与环境配置</a:t>
            </a:r>
            <a:endParaRPr lang="en-US" sz="1100"/>
          </a:p>
        </p:txBody>
      </p:sp>
      <p:sp>
        <p:nvSpPr>
          <p:cNvPr name="AutoShape 6" id="6"/>
          <p:cNvSpPr/>
          <p:nvPr/>
        </p:nvSpPr>
        <p:spPr>
          <a:xfrm rot="0" flipH="false" flipV="false">
            <a:off x="1016000" y="1968500"/>
            <a:ext cx="4699000" cy="762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200">
                <a:solidFill>
                  <a:srgbClr val="646E78"/>
                </a:solidFill>
                <a:latin typeface="Noto Sans SC"/>
                <a:ea typeface="Noto Sans SC"/>
                <a:cs typeface="Noto Sans SC"/>
                <a:sym typeface="Noto Sans SC"/>
              </a:rPr>
              <a:t>硬件：Intel Xeon Gold 6230 (2.1GHz) / 64GB RAM / NVIDIA Tesla V100</a:t>
            </a:r>
            <a:r>
              <a:rPr lang="en-US" b="false" i="false" strike="noStrike" u="none" sz="1200">
                <a:solidFill>
                  <a:srgbClr val="646E78"/>
                </a:solidFill>
                <a:latin typeface="Noto Sans SC"/>
                <a:ea typeface="Noto Sans SC"/>
                <a:cs typeface="Noto Sans SC"/>
                <a:sym typeface="Noto Sans SC"/>
              </a:rPr>
              <a:t/>
            </a:r>
            <a:endParaRPr lang="en-US" sz="1100"/>
          </a:p>
          <a:p>
            <a:pPr algn="l" indent="0">
              <a:lnSpc>
                <a:spcPct val="125000"/>
              </a:lnSpc>
            </a:pPr>
            <a:r>
              <a:rPr lang="en-US" b="false" i="false" strike="noStrike" u="none" sz="1200">
                <a:solidFill>
                  <a:srgbClr val="646E78"/>
                </a:solidFill>
                <a:latin typeface="Noto Sans SC"/>
                <a:ea typeface="Noto Sans SC"/>
                <a:cs typeface="Noto Sans SC"/>
                <a:sym typeface="Noto Sans SC"/>
              </a:rPr>
              <a:t>软件：Ubuntu 18.04 LTS / Python 3.8 / PyTorch 1.9.0 / CUDA 11.1</a:t>
            </a:r>
          </a:p>
        </p:txBody>
      </p:sp>
      <p:sp>
        <p:nvSpPr>
          <p:cNvPr name="AutoShape 7" id="7"/>
          <p:cNvSpPr/>
          <p:nvPr/>
        </p:nvSpPr>
        <p:spPr>
          <a:xfrm rot="0" flipH="false" flipV="false">
            <a:off x="762000" y="3111500"/>
            <a:ext cx="5207000" cy="1524000"/>
          </a:xfrm>
          <a:prstGeom prst="roundRect">
            <a:avLst>
              <a:gd name="adj" fmla="val 8333"/>
            </a:avLst>
          </a:prstGeom>
          <a:solidFill>
            <a:srgbClr val="FFFFFF">
              <a:alpha val="100000"/>
            </a:srgbClr>
          </a:solidFill>
          <a:ln w="25400" cmpd="sng" cap="flat">
            <a:noFill/>
            <a:prstDash val="solid"/>
            <a:round/>
          </a:ln>
          <a:effectLst>
            <a:outerShdw dir="5400000" dist="50800" blurRad="1016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8" id="8"/>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1016000" y="3302000"/>
            <a:ext cx="355600" cy="355600"/>
          </a:xfrm>
          <a:prstGeom prst="rect">
            <a:avLst/>
          </a:prstGeom>
        </p:spPr>
      </p:pic>
      <p:sp>
        <p:nvSpPr>
          <p:cNvPr name="AutoShape 9" id="9"/>
          <p:cNvSpPr/>
          <p:nvPr/>
        </p:nvSpPr>
        <p:spPr>
          <a:xfrm rot="0" flipH="false" flipV="false">
            <a:off x="1460500" y="3302000"/>
            <a:ext cx="4318000" cy="3556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数据集与对比基准</a:t>
            </a:r>
            <a:endParaRPr lang="en-US" sz="1100"/>
          </a:p>
        </p:txBody>
      </p:sp>
      <p:sp>
        <p:nvSpPr>
          <p:cNvPr name="AutoShape 10" id="10"/>
          <p:cNvSpPr/>
          <p:nvPr/>
        </p:nvSpPr>
        <p:spPr>
          <a:xfrm rot="0" flipH="false" flipV="false">
            <a:off x="1016000" y="3683000"/>
            <a:ext cx="4699000" cy="762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200">
                <a:solidFill>
                  <a:srgbClr val="646E78"/>
                </a:solidFill>
                <a:latin typeface="Noto Sans SC"/>
                <a:ea typeface="Noto Sans SC"/>
                <a:cs typeface="Noto Sans SC"/>
                <a:sym typeface="Noto Sans SC"/>
              </a:rPr>
              <a:t>数据集：采用公开数据集 COCO2017 (118k训练/5k验证) 及自建医疗影像数据集。</a:t>
            </a:r>
            <a:r>
              <a:rPr lang="en-US" b="false" i="false" strike="noStrike" u="none" sz="1200">
                <a:solidFill>
                  <a:srgbClr val="646E78"/>
                </a:solidFill>
                <a:latin typeface="Noto Sans SC"/>
                <a:ea typeface="Noto Sans SC"/>
                <a:cs typeface="Noto Sans SC"/>
                <a:sym typeface="Noto Sans SC"/>
              </a:rPr>
              <a:t/>
            </a:r>
            <a:endParaRPr lang="en-US" sz="1100"/>
          </a:p>
          <a:p>
            <a:pPr algn="l" indent="0">
              <a:lnSpc>
                <a:spcPct val="125000"/>
              </a:lnSpc>
            </a:pPr>
            <a:r>
              <a:rPr lang="en-US" b="false" i="false" strike="noStrike" u="none" sz="1200">
                <a:solidFill>
                  <a:srgbClr val="646E78"/>
                </a:solidFill>
                <a:latin typeface="Noto Sans SC"/>
                <a:ea typeface="Noto Sans SC"/>
                <a:cs typeface="Noto Sans SC"/>
                <a:sym typeface="Noto Sans SC"/>
              </a:rPr>
              <a:t>对比方法：YOLOv5, Faster R-CNN, Mask R-CNN (经典/主流SOTA方法)。</a:t>
            </a:r>
          </a:p>
        </p:txBody>
      </p:sp>
      <p:sp>
        <p:nvSpPr>
          <p:cNvPr name="AutoShape 11" id="11"/>
          <p:cNvSpPr/>
          <p:nvPr/>
        </p:nvSpPr>
        <p:spPr>
          <a:xfrm rot="0" flipH="false" flipV="false">
            <a:off x="762000" y="4826000"/>
            <a:ext cx="5207000" cy="1524000"/>
          </a:xfrm>
          <a:prstGeom prst="roundRect">
            <a:avLst>
              <a:gd name="adj" fmla="val 8333"/>
            </a:avLst>
          </a:prstGeom>
          <a:solidFill>
            <a:srgbClr val="FFFFFF">
              <a:alpha val="100000"/>
            </a:srgbClr>
          </a:solidFill>
          <a:ln w="25400" cmpd="sng" cap="flat">
            <a:noFill/>
            <a:prstDash val="solid"/>
            <a:round/>
          </a:ln>
          <a:effectLst>
            <a:outerShdw dir="5400000" dist="50800" blurRad="1016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12" id="12"/>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1016000" y="5016500"/>
            <a:ext cx="355600" cy="355600"/>
          </a:xfrm>
          <a:prstGeom prst="rect">
            <a:avLst/>
          </a:prstGeom>
        </p:spPr>
      </p:pic>
      <p:sp>
        <p:nvSpPr>
          <p:cNvPr name="AutoShape 13" id="13"/>
          <p:cNvSpPr/>
          <p:nvPr/>
        </p:nvSpPr>
        <p:spPr>
          <a:xfrm rot="0" flipH="false" flipV="false">
            <a:off x="1460500" y="5016500"/>
            <a:ext cx="4318000" cy="3556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核心评价指标体系</a:t>
            </a:r>
            <a:endParaRPr lang="en-US" sz="1100"/>
          </a:p>
        </p:txBody>
      </p:sp>
      <p:sp>
        <p:nvSpPr>
          <p:cNvPr name="AutoShape 14" id="14"/>
          <p:cNvSpPr/>
          <p:nvPr/>
        </p:nvSpPr>
        <p:spPr>
          <a:xfrm rot="0" flipH="false" flipV="false">
            <a:off x="1016000" y="5397500"/>
            <a:ext cx="4699000" cy="762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200">
                <a:solidFill>
                  <a:srgbClr val="646E78"/>
                </a:solidFill>
                <a:latin typeface="Noto Sans SC"/>
                <a:ea typeface="Noto Sans SC"/>
                <a:cs typeface="Noto Sans SC"/>
                <a:sym typeface="Noto Sans SC"/>
              </a:rPr>
              <a:t>目标检测：mAP@0.5, mAP@0.5:0.95, FPS (帧率)。</a:t>
            </a:r>
            <a:r>
              <a:rPr lang="en-US" b="false" i="false" strike="noStrike" u="none" sz="1200">
                <a:solidFill>
                  <a:srgbClr val="646E78"/>
                </a:solidFill>
                <a:latin typeface="Noto Sans SC"/>
                <a:ea typeface="Noto Sans SC"/>
                <a:cs typeface="Noto Sans SC"/>
                <a:sym typeface="Noto Sans SC"/>
              </a:rPr>
              <a:t/>
            </a:r>
            <a:endParaRPr lang="en-US" sz="1100"/>
          </a:p>
          <a:p>
            <a:pPr algn="l" indent="0">
              <a:lnSpc>
                <a:spcPct val="125000"/>
              </a:lnSpc>
            </a:pPr>
            <a:r>
              <a:rPr lang="en-US" b="false" i="false" strike="noStrike" u="none" sz="1200">
                <a:solidFill>
                  <a:srgbClr val="646E78"/>
                </a:solidFill>
                <a:latin typeface="Noto Sans SC"/>
                <a:ea typeface="Noto Sans SC"/>
                <a:cs typeface="Noto Sans SC"/>
                <a:sym typeface="Noto Sans SC"/>
              </a:rPr>
              <a:t>回归任务：MAE (平均绝对误差), RMSE (均方根误差)。</a:t>
            </a:r>
          </a:p>
        </p:txBody>
      </p:sp>
      <p:sp>
        <p:nvSpPr>
          <p:cNvPr name="AutoShape 15" id="15"/>
          <p:cNvSpPr/>
          <p:nvPr/>
        </p:nvSpPr>
        <p:spPr>
          <a:xfrm rot="0" flipH="false" flipV="false">
            <a:off x="6223000" y="1397000"/>
            <a:ext cx="5207000" cy="4953000"/>
          </a:xfrm>
          <a:prstGeom prst="roundRect">
            <a:avLst>
              <a:gd name="adj" fmla="val 2564"/>
            </a:avLst>
          </a:prstGeom>
          <a:solidFill>
            <a:srgbClr val="FFFFFF">
              <a:alpha val="100000"/>
            </a:srgbClr>
          </a:solidFill>
          <a:ln w="25400" cmpd="sng" cap="flat">
            <a:noFill/>
            <a:prstDash val="solid"/>
            <a:round/>
          </a:ln>
          <a:effectLst>
            <a:outerShdw dir="5400000" dist="50800" blurRad="1016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16" id="16"/>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6477000" y="1587500"/>
            <a:ext cx="355600" cy="355600"/>
          </a:xfrm>
          <a:prstGeom prst="rect">
            <a:avLst/>
          </a:prstGeom>
        </p:spPr>
      </p:pic>
      <p:sp>
        <p:nvSpPr>
          <p:cNvPr name="AutoShape 17" id="17"/>
          <p:cNvSpPr/>
          <p:nvPr/>
        </p:nvSpPr>
        <p:spPr>
          <a:xfrm rot="0" flipH="false" flipV="false">
            <a:off x="6921500" y="1587500"/>
            <a:ext cx="4318000" cy="3556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600">
                <a:solidFill>
                  <a:srgbClr val="2C3E50"/>
                </a:solidFill>
                <a:latin typeface="Noto Sans SC"/>
                <a:ea typeface="Noto Sans SC"/>
                <a:cs typeface="Noto Sans SC"/>
                <a:sym typeface="Noto Sans SC"/>
              </a:rPr>
              <a:t>实验结果对比与分析</a:t>
            </a:r>
            <a:endParaRPr lang="en-US" sz="1100"/>
          </a:p>
        </p:txBody>
      </p:sp>
      <p:sp>
        <p:nvSpPr>
          <p:cNvPr name="AutoShape 18" id="18"/>
          <p:cNvSpPr/>
          <p:nvPr/>
        </p:nvSpPr>
        <p:spPr>
          <a:xfrm rot="0" flipH="false" flipV="false">
            <a:off x="6477000" y="2095500"/>
            <a:ext cx="4699000" cy="3048000"/>
          </a:xfrm>
          <a:prstGeom prst="roundRect">
            <a:avLst>
              <a:gd name="adj" fmla="val 0"/>
            </a:avLst>
          </a:prstGeom>
          <a:solidFill>
            <a:srgbClr val="F0F2F5">
              <a:alpha val="100000"/>
            </a:srgbClr>
          </a:solidFill>
          <a:ln w="12700" cmpd="sng" cap="flat">
            <a:solidFill>
              <a:srgbClr val="DCDEE1">
                <a:alpha val="100000"/>
              </a:srgbClr>
            </a:solidFill>
            <a:prstDash val="solid"/>
            <a:round/>
          </a:ln>
        </p:spPr>
        <p:txBody>
          <a:bodyPr anchor="ctr" rtlCol="false" vert="horz" wrap="square" lIns="63500" rIns="63500" tIns="63500" bIns="63500"/>
          <a:lstStyle/>
          <a:p>
            <a:pPr algn="ctr">
              <a:defRPr/>
            </a:pPr>
            <a:endParaRPr/>
          </a:p>
        </p:txBody>
      </p:sp>
      <p:pic>
        <p:nvPicPr>
          <p:cNvPr name="Picture 19" id="19"/>
          <p:cNvPicPr>
            <a:picLocks noChangeAspect="true"/>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0" flipH="false" flipV="false">
            <a:off x="8318500" y="3111500"/>
            <a:ext cx="1016000" cy="1016000"/>
          </a:xfrm>
          <a:prstGeom prst="rect">
            <a:avLst/>
          </a:prstGeom>
        </p:spPr>
      </p:pic>
      <p:sp>
        <p:nvSpPr>
          <p:cNvPr name="AutoShape 20" id="20"/>
          <p:cNvSpPr/>
          <p:nvPr/>
        </p:nvSpPr>
        <p:spPr>
          <a:xfrm rot="0" flipH="false" flipV="false">
            <a:off x="6477000" y="4127500"/>
            <a:ext cx="4699000" cy="381000"/>
          </a:xfrm>
          <a:prstGeom prst="rect">
            <a:avLst/>
          </a:prstGeom>
          <a:noFill/>
          <a:ln w="12700" cmpd="sng" cap="flat">
            <a:noFill/>
            <a:prstDash val="solid"/>
            <a:round/>
          </a:ln>
        </p:spPr>
        <p:txBody>
          <a:bodyPr anchor="ctr" rtlCol="false" anchorCtr="false" vert="horz" wrap="square" lIns="0" rIns="0" tIns="0" bIns="0"/>
          <a:lstStyle/>
          <a:p>
            <a:pPr algn="ctr" indent="0">
              <a:lnSpc>
                <a:spcPct val="125000"/>
              </a:lnSpc>
              <a:defRPr/>
            </a:pPr>
            <a:r>
              <a:rPr lang="en-US" b="false" i="false" strike="noStrike" u="none" sz="1200">
                <a:solidFill>
                  <a:srgbClr val="969696"/>
                </a:solidFill>
                <a:latin typeface="Noto Sans SC"/>
                <a:ea typeface="Noto Sans SC"/>
                <a:cs typeface="Noto Sans SC"/>
                <a:sym typeface="Noto Sans SC"/>
              </a:rPr>
              <a:t>图1：各方法在不同数据集上的性能对比雷达图</a:t>
            </a:r>
            <a:endParaRPr lang="en-US" sz="1100"/>
          </a:p>
        </p:txBody>
      </p:sp>
      <p:sp>
        <p:nvSpPr>
          <p:cNvPr name="AutoShape 21" id="21"/>
          <p:cNvSpPr/>
          <p:nvPr/>
        </p:nvSpPr>
        <p:spPr>
          <a:xfrm rot="0" flipH="false" flipV="false">
            <a:off x="6477000" y="5270500"/>
            <a:ext cx="4699000" cy="889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300">
                <a:solidFill>
                  <a:srgbClr val="505A64"/>
                </a:solidFill>
                <a:latin typeface="Noto Sans SC"/>
                <a:ea typeface="Noto Sans SC"/>
                <a:cs typeface="Noto Sans SC"/>
                <a:sym typeface="Noto Sans SC"/>
              </a:rPr>
              <a:t>分析结论：本方法（Proposed）在 mAP 指标上较 YOLOv5 提升了 3.2%，同时保持了相当的推理速度。在小目标检测场景下，F1-Score 提升显著，证明了特征增强模块的有效性。</a:t>
            </a:r>
            <a:endParaRPr lang="en-US" sz="1100"/>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4F6F8">
            <a:alpha val="100000"/>
          </a:srgbClr>
        </a:solidFill>
      </p:bgPr>
    </p:bg>
    <p:spTree>
      <p:nvGrpSpPr>
        <p:cNvPr id="1" name=""/>
        <p:cNvGrpSpPr/>
        <p:nvPr/>
      </p:nvGrpSpPr>
      <p:grpSpPr>
        <a:xfrm>
          <a:off x="0" y="0"/>
          <a:ext cx="0" cy="0"/>
          <a:chOff x="0" y="0"/>
          <a:chExt cx="0" cy="0"/>
        </a:xfrm>
      </p:grpSpPr>
      <p:sp>
        <p:nvSpPr>
          <p:cNvPr name="AutoShape 2" id="2"/>
          <p:cNvSpPr/>
          <p:nvPr/>
        </p:nvSpPr>
        <p:spPr>
          <a:xfrm rot="0" flipH="false" flipV="false">
            <a:off x="762000" y="508000"/>
            <a:ext cx="10668000" cy="508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3200">
                <a:solidFill>
                  <a:srgbClr val="2C3E50"/>
                </a:solidFill>
                <a:latin typeface="Noto Sans SC"/>
                <a:ea typeface="Noto Sans SC"/>
                <a:cs typeface="Noto Sans SC"/>
                <a:sym typeface="Noto Sans SC"/>
              </a:rPr>
              <a:t>6. 研究创新点与贡献</a:t>
            </a:r>
            <a:endParaRPr lang="en-US" sz="1100"/>
          </a:p>
        </p:txBody>
      </p:sp>
      <p:sp>
        <p:nvSpPr>
          <p:cNvPr name="AutoShape 3" id="3"/>
          <p:cNvSpPr/>
          <p:nvPr/>
        </p:nvSpPr>
        <p:spPr>
          <a:xfrm rot="0" flipH="false" flipV="false">
            <a:off x="762000" y="1397000"/>
            <a:ext cx="5207000" cy="2159000"/>
          </a:xfrm>
          <a:prstGeom prst="roundRect">
            <a:avLst>
              <a:gd name="adj" fmla="val 5882"/>
            </a:avLst>
          </a:prstGeom>
          <a:solidFill>
            <a:srgbClr val="FFFFFF">
              <a:alpha val="100000"/>
            </a:srgbClr>
          </a:solidFill>
          <a:ln w="25400" cmpd="sng" cap="flat">
            <a:noFill/>
            <a:prstDash val="solid"/>
            <a:round/>
          </a:ln>
          <a:effectLst>
            <a:outerShdw dir="2700000" dist="50800" blurRad="1270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4" id="4"/>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0" flipH="false" flipV="false">
            <a:off x="1066800" y="1701800"/>
            <a:ext cx="406400" cy="406400"/>
          </a:xfrm>
          <a:prstGeom prst="rect">
            <a:avLst/>
          </a:prstGeom>
        </p:spPr>
      </p:pic>
      <p:sp>
        <p:nvSpPr>
          <p:cNvPr name="AutoShape 5" id="5"/>
          <p:cNvSpPr/>
          <p:nvPr/>
        </p:nvSpPr>
        <p:spPr>
          <a:xfrm rot="0" flipH="false" flipV="false">
            <a:off x="1574800" y="16764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理论创新突破</a:t>
            </a:r>
            <a:endParaRPr lang="en-US" sz="1100"/>
          </a:p>
        </p:txBody>
      </p:sp>
      <p:cxnSp>
        <p:nvCxnSpPr>
          <p:cNvPr name="Connector 6" id="6"/>
          <p:cNvCxnSpPr/>
          <p:nvPr/>
        </p:nvCxnSpPr>
        <p:spPr>
          <a:xfrm rot="-9496" flipH="false" flipV="false">
            <a:off x="1066809" y="2152650"/>
            <a:ext cx="4597400" cy="12700"/>
          </a:xfrm>
          <a:prstGeom prst="straightConnector1">
            <a:avLst/>
          </a:prstGeom>
          <a:solidFill>
            <a:srgbClr val="DEE0E3">
              <a:alpha val="100000"/>
            </a:srgbClr>
          </a:solidFill>
          <a:ln w="12700" cmpd="sng" cap="flat">
            <a:solidFill>
              <a:srgbClr val="F0F0F0">
                <a:alpha val="100000"/>
              </a:srgbClr>
            </a:solidFill>
            <a:prstDash val="solid"/>
            <a:round/>
            <a:headEnd type="none" w="med" len="med"/>
            <a:tailEnd type="none" w="med" len="med"/>
          </a:ln>
        </p:spPr>
      </p:cxnSp>
      <p:sp>
        <p:nvSpPr>
          <p:cNvPr name="AutoShape 7" id="7"/>
          <p:cNvSpPr/>
          <p:nvPr/>
        </p:nvSpPr>
        <p:spPr>
          <a:xfrm rot="0" flipH="false" flipV="false">
            <a:off x="1066800" y="2286000"/>
            <a:ext cx="4597400" cy="1016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505A64"/>
                </a:solidFill>
                <a:latin typeface="Noto Sans SC"/>
                <a:ea typeface="Noto Sans SC"/>
                <a:cs typeface="Noto Sans SC"/>
                <a:sym typeface="Noto Sans SC"/>
              </a:rPr>
              <a:t>提出了全新的理论模型，修正了现有理论体系中的局限性，建立了更具普适性的分析框架，为后续研究奠定了坚实的理论基础。</a:t>
            </a:r>
            <a:endParaRPr lang="en-US" sz="1100"/>
          </a:p>
        </p:txBody>
      </p:sp>
      <p:sp>
        <p:nvSpPr>
          <p:cNvPr name="AutoShape 8" id="8"/>
          <p:cNvSpPr/>
          <p:nvPr/>
        </p:nvSpPr>
        <p:spPr>
          <a:xfrm rot="0" flipH="false" flipV="false">
            <a:off x="6223000" y="1397000"/>
            <a:ext cx="5207000" cy="2159000"/>
          </a:xfrm>
          <a:prstGeom prst="roundRect">
            <a:avLst>
              <a:gd name="adj" fmla="val 5882"/>
            </a:avLst>
          </a:prstGeom>
          <a:solidFill>
            <a:srgbClr val="FFFFFF">
              <a:alpha val="100000"/>
            </a:srgbClr>
          </a:solidFill>
          <a:ln w="25400" cmpd="sng" cap="flat">
            <a:noFill/>
            <a:prstDash val="solid"/>
            <a:round/>
          </a:ln>
          <a:effectLst>
            <a:outerShdw dir="2700000" dist="50800" blurRad="1270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9" id="9"/>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0" flipH="false" flipV="false">
            <a:off x="6527800" y="1701800"/>
            <a:ext cx="406400" cy="406400"/>
          </a:xfrm>
          <a:prstGeom prst="rect">
            <a:avLst/>
          </a:prstGeom>
        </p:spPr>
      </p:pic>
      <p:sp>
        <p:nvSpPr>
          <p:cNvPr name="AutoShape 10" id="10"/>
          <p:cNvSpPr/>
          <p:nvPr/>
        </p:nvSpPr>
        <p:spPr>
          <a:xfrm rot="0" flipH="false" flipV="false">
            <a:off x="7035800" y="16764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方法与技术革新</a:t>
            </a:r>
            <a:endParaRPr lang="en-US" sz="1100"/>
          </a:p>
        </p:txBody>
      </p:sp>
      <p:cxnSp>
        <p:nvCxnSpPr>
          <p:cNvPr name="Connector 11" id="11"/>
          <p:cNvCxnSpPr/>
          <p:nvPr/>
        </p:nvCxnSpPr>
        <p:spPr>
          <a:xfrm rot="-9496" flipH="false" flipV="false">
            <a:off x="6527809" y="2152650"/>
            <a:ext cx="4597400" cy="12700"/>
          </a:xfrm>
          <a:prstGeom prst="straightConnector1">
            <a:avLst/>
          </a:prstGeom>
          <a:solidFill>
            <a:srgbClr val="DEE0E3">
              <a:alpha val="100000"/>
            </a:srgbClr>
          </a:solidFill>
          <a:ln w="12700" cmpd="sng" cap="flat">
            <a:solidFill>
              <a:srgbClr val="F0F0F0">
                <a:alpha val="100000"/>
              </a:srgbClr>
            </a:solidFill>
            <a:prstDash val="solid"/>
            <a:round/>
            <a:headEnd type="none" w="med" len="med"/>
            <a:tailEnd type="none" w="med" len="med"/>
          </a:ln>
        </p:spPr>
      </p:cxnSp>
      <p:sp>
        <p:nvSpPr>
          <p:cNvPr name="AutoShape 12" id="12"/>
          <p:cNvSpPr/>
          <p:nvPr/>
        </p:nvSpPr>
        <p:spPr>
          <a:xfrm rot="0" flipH="false" flipV="false">
            <a:off x="6527800" y="2286000"/>
            <a:ext cx="4597400" cy="1016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505A64"/>
                </a:solidFill>
                <a:latin typeface="Noto Sans SC"/>
                <a:ea typeface="Noto Sans SC"/>
                <a:cs typeface="Noto Sans SC"/>
                <a:sym typeface="Noto Sans SC"/>
              </a:rPr>
              <a:t>设计了高效的核心算法，开发了定制化的实验工具，显著改进了现有的实验流程，提升了研究的可重复性与数据准确性。</a:t>
            </a:r>
            <a:endParaRPr lang="en-US" sz="1100"/>
          </a:p>
        </p:txBody>
      </p:sp>
      <p:sp>
        <p:nvSpPr>
          <p:cNvPr name="AutoShape 13" id="13"/>
          <p:cNvSpPr/>
          <p:nvPr/>
        </p:nvSpPr>
        <p:spPr>
          <a:xfrm rot="0" flipH="false" flipV="false">
            <a:off x="762000" y="3746500"/>
            <a:ext cx="5207000" cy="2159000"/>
          </a:xfrm>
          <a:prstGeom prst="roundRect">
            <a:avLst>
              <a:gd name="adj" fmla="val 5882"/>
            </a:avLst>
          </a:prstGeom>
          <a:solidFill>
            <a:srgbClr val="FFFFFF">
              <a:alpha val="100000"/>
            </a:srgbClr>
          </a:solidFill>
          <a:ln w="25400" cmpd="sng" cap="flat">
            <a:noFill/>
            <a:prstDash val="solid"/>
            <a:round/>
          </a:ln>
          <a:effectLst>
            <a:outerShdw dir="2700000" dist="50800" blurRad="1270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14" id="14"/>
          <p:cNvPicPr>
            <a:picLocks noChangeAspect="true"/>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0" flipH="false" flipV="false">
            <a:off x="1066800" y="4051300"/>
            <a:ext cx="406400" cy="406400"/>
          </a:xfrm>
          <a:prstGeom prst="rect">
            <a:avLst/>
          </a:prstGeom>
        </p:spPr>
      </p:pic>
      <p:sp>
        <p:nvSpPr>
          <p:cNvPr name="AutoShape 15" id="15"/>
          <p:cNvSpPr/>
          <p:nvPr/>
        </p:nvSpPr>
        <p:spPr>
          <a:xfrm rot="0" flipH="false" flipV="false">
            <a:off x="1574800" y="40259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应用价值与场景拓展</a:t>
            </a:r>
            <a:endParaRPr lang="en-US" sz="1100"/>
          </a:p>
        </p:txBody>
      </p:sp>
      <p:cxnSp>
        <p:nvCxnSpPr>
          <p:cNvPr name="Connector 16" id="16"/>
          <p:cNvCxnSpPr/>
          <p:nvPr/>
        </p:nvCxnSpPr>
        <p:spPr>
          <a:xfrm rot="-9496" flipH="false" flipV="false">
            <a:off x="1066809" y="4502150"/>
            <a:ext cx="4597400" cy="12700"/>
          </a:xfrm>
          <a:prstGeom prst="straightConnector1">
            <a:avLst/>
          </a:prstGeom>
          <a:solidFill>
            <a:srgbClr val="DEE0E3">
              <a:alpha val="100000"/>
            </a:srgbClr>
          </a:solidFill>
          <a:ln w="12700" cmpd="sng" cap="flat">
            <a:solidFill>
              <a:srgbClr val="F0F0F0">
                <a:alpha val="100000"/>
              </a:srgbClr>
            </a:solidFill>
            <a:prstDash val="solid"/>
            <a:round/>
            <a:headEnd type="none" w="med" len="med"/>
            <a:tailEnd type="none" w="med" len="med"/>
          </a:ln>
        </p:spPr>
      </p:cxnSp>
      <p:sp>
        <p:nvSpPr>
          <p:cNvPr name="AutoShape 17" id="17"/>
          <p:cNvSpPr/>
          <p:nvPr/>
        </p:nvSpPr>
        <p:spPr>
          <a:xfrm rot="0" flipH="false" flipV="false">
            <a:off x="1066800" y="4635500"/>
            <a:ext cx="4597400" cy="1016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505A64"/>
                </a:solidFill>
                <a:latin typeface="Noto Sans SC"/>
                <a:ea typeface="Noto Sans SC"/>
                <a:cs typeface="Noto Sans SC"/>
                <a:sym typeface="Noto Sans SC"/>
              </a:rPr>
              <a:t>成功解决了行业内的实际难题，为政策制定提供了科学依据，有效拓展了技术的应用边界，实现了从实验室到产业化的初步跨越。</a:t>
            </a:r>
            <a:endParaRPr lang="en-US" sz="1100"/>
          </a:p>
        </p:txBody>
      </p:sp>
      <p:sp>
        <p:nvSpPr>
          <p:cNvPr name="AutoShape 18" id="18"/>
          <p:cNvSpPr/>
          <p:nvPr/>
        </p:nvSpPr>
        <p:spPr>
          <a:xfrm rot="0" flipH="false" flipV="false">
            <a:off x="6223000" y="3746500"/>
            <a:ext cx="5207000" cy="2159000"/>
          </a:xfrm>
          <a:prstGeom prst="roundRect">
            <a:avLst>
              <a:gd name="adj" fmla="val 5882"/>
            </a:avLst>
          </a:prstGeom>
          <a:solidFill>
            <a:srgbClr val="FFFFFF">
              <a:alpha val="100000"/>
            </a:srgbClr>
          </a:solidFill>
          <a:ln w="25400" cmpd="sng" cap="flat">
            <a:noFill/>
            <a:prstDash val="solid"/>
            <a:round/>
          </a:ln>
          <a:effectLst>
            <a:outerShdw dir="2700000" dist="50800" blurRad="127000" algn="tl" rotWithShape="false">
              <a:srgbClr val="000000">
                <a:alpha val="5000"/>
              </a:srgbClr>
            </a:outerShdw>
          </a:effectLst>
        </p:spPr>
        <p:txBody>
          <a:bodyPr anchor="ctr" rtlCol="false" vert="horz" wrap="square" lIns="63500" rIns="63500" tIns="63500" bIns="63500"/>
          <a:lstStyle/>
          <a:p>
            <a:pPr algn="ctr">
              <a:defRPr/>
            </a:pPr>
            <a:endParaRPr/>
          </a:p>
        </p:txBody>
      </p:sp>
      <p:pic>
        <p:nvPicPr>
          <p:cNvPr name="Picture 19" id="19"/>
          <p:cNvPicPr>
            <a:picLocks noChangeAspect="true"/>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0" flipH="false" flipV="false">
            <a:off x="6527800" y="4051300"/>
            <a:ext cx="406400" cy="406400"/>
          </a:xfrm>
          <a:prstGeom prst="rect">
            <a:avLst/>
          </a:prstGeom>
        </p:spPr>
      </p:pic>
      <p:sp>
        <p:nvSpPr>
          <p:cNvPr name="AutoShape 20" id="20"/>
          <p:cNvSpPr/>
          <p:nvPr/>
        </p:nvSpPr>
        <p:spPr>
          <a:xfrm rot="0" flipH="false" flipV="false">
            <a:off x="7035800" y="4025900"/>
            <a:ext cx="4064000" cy="381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true" i="false" strike="noStrike" u="none" sz="1800">
                <a:solidFill>
                  <a:srgbClr val="2C3E50"/>
                </a:solidFill>
                <a:latin typeface="Noto Sans SC"/>
                <a:ea typeface="Noto Sans SC"/>
                <a:cs typeface="Noto Sans SC"/>
                <a:sym typeface="Noto Sans SC"/>
              </a:rPr>
              <a:t>核心贡献总结</a:t>
            </a:r>
            <a:endParaRPr lang="en-US" sz="1100"/>
          </a:p>
        </p:txBody>
      </p:sp>
      <p:cxnSp>
        <p:nvCxnSpPr>
          <p:cNvPr name="Connector 21" id="21"/>
          <p:cNvCxnSpPr/>
          <p:nvPr/>
        </p:nvCxnSpPr>
        <p:spPr>
          <a:xfrm rot="-9496" flipH="false" flipV="false">
            <a:off x="6527809" y="4502150"/>
            <a:ext cx="4597400" cy="12700"/>
          </a:xfrm>
          <a:prstGeom prst="straightConnector1">
            <a:avLst/>
          </a:prstGeom>
          <a:solidFill>
            <a:srgbClr val="DEE0E3">
              <a:alpha val="100000"/>
            </a:srgbClr>
          </a:solidFill>
          <a:ln w="12700" cmpd="sng" cap="flat">
            <a:solidFill>
              <a:srgbClr val="F0F0F0">
                <a:alpha val="100000"/>
              </a:srgbClr>
            </a:solidFill>
            <a:prstDash val="solid"/>
            <a:round/>
            <a:headEnd type="none" w="med" len="med"/>
            <a:tailEnd type="none" w="med" len="med"/>
          </a:ln>
        </p:spPr>
      </p:cxnSp>
      <p:sp>
        <p:nvSpPr>
          <p:cNvPr name="AutoShape 22" id="22"/>
          <p:cNvSpPr/>
          <p:nvPr/>
        </p:nvSpPr>
        <p:spPr>
          <a:xfrm rot="0" flipH="false" flipV="false">
            <a:off x="6527800" y="4635500"/>
            <a:ext cx="4597400" cy="1016000"/>
          </a:xfrm>
          <a:prstGeom prst="rect">
            <a:avLst/>
          </a:prstGeom>
          <a:noFill/>
          <a:ln w="12700" cmpd="sng" cap="flat">
            <a:noFill/>
            <a:prstDash val="solid"/>
            <a:round/>
          </a:ln>
        </p:spPr>
        <p:txBody>
          <a:bodyPr anchor="ctr" rtlCol="false" anchorCtr="false" vert="horz" wrap="square" lIns="0" rIns="0" tIns="0" bIns="0"/>
          <a:lstStyle/>
          <a:p>
            <a:pPr algn="l" indent="0">
              <a:lnSpc>
                <a:spcPct val="125000"/>
              </a:lnSpc>
              <a:defRPr/>
            </a:pPr>
            <a:r>
              <a:rPr lang="en-US" b="false" i="false" strike="noStrike" u="none" sz="1400">
                <a:solidFill>
                  <a:srgbClr val="505A64"/>
                </a:solidFill>
                <a:latin typeface="Noto Sans SC"/>
                <a:ea typeface="Noto Sans SC"/>
                <a:cs typeface="Noto Sans SC"/>
                <a:sym typeface="Noto Sans SC"/>
              </a:rPr>
              <a:t>本研究不仅推动了学科理论的纵深发展，更通过技术革新为行业进步提供了新范式，具有重要的学术价值与社会意义。</a:t>
            </a:r>
            <a:endParaRPr lang="en-US" sz="1100"/>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xsi="http://www.w3.org/2001/XMLSchema-instance"/>
</file>